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8"/>
  </p:notesMasterIdLst>
  <p:sldIdLst>
    <p:sldId id="680" r:id="rId5"/>
    <p:sldId id="640" r:id="rId6"/>
    <p:sldId id="677" r:id="rId7"/>
    <p:sldId id="683" r:id="rId8"/>
    <p:sldId id="678" r:id="rId9"/>
    <p:sldId id="682" r:id="rId10"/>
    <p:sldId id="687" r:id="rId11"/>
    <p:sldId id="665" r:id="rId12"/>
    <p:sldId id="674" r:id="rId13"/>
    <p:sldId id="690" r:id="rId14"/>
    <p:sldId id="361" r:id="rId15"/>
    <p:sldId id="692" r:id="rId16"/>
    <p:sldId id="31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Bashnin" initials="AB" lastIdx="6" clrIdx="0">
    <p:extLst>
      <p:ext uri="{19B8F6BF-5375-455C-9EA6-DF929625EA0E}">
        <p15:presenceInfo xmlns:p15="http://schemas.microsoft.com/office/powerpoint/2012/main" userId="0014aa6d3d979e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B4554-0ED9-45F4-8971-DD9ECADE38A9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CEB1E-FCD4-4D3B-A23F-0670DEC1E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51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A2BBC-5288-4E31-8CED-5AF7D402353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10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CEB1E-FCD4-4D3B-A23F-0670DEC1E01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6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CEB1E-FCD4-4D3B-A23F-0670DEC1E01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81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A2BBC-5288-4E31-8CED-5AF7D402353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65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A2BBC-5288-4E31-8CED-5AF7D402353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1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voiture-vert-v%C3%A9hicule-automobile-33866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07151-F258-4286-9922-0FECF7515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808" y="2605625"/>
            <a:ext cx="11128744" cy="1267490"/>
          </a:xfrm>
        </p:spPr>
        <p:txBody>
          <a:bodyPr>
            <a:noAutofit/>
          </a:bodyPr>
          <a:lstStyle/>
          <a:p>
            <a:r>
              <a:rPr lang="ru-RU" sz="4800" dirty="0"/>
              <a:t>цифровая трансформация Общественно-экономической</a:t>
            </a:r>
            <a:br>
              <a:rPr lang="ru-RU" sz="4800" dirty="0"/>
            </a:br>
            <a:r>
              <a:rPr lang="ru-RU" sz="4800" dirty="0"/>
              <a:t>формации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70F4CC-3DDC-40A2-A0B7-3D81CB12B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076" y="6183175"/>
            <a:ext cx="2000250" cy="44378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 31 августа 2021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771BCC-3514-46EA-8E60-6B3D5F48C929}"/>
              </a:ext>
            </a:extLst>
          </p:cNvPr>
          <p:cNvSpPr txBox="1"/>
          <p:nvPr/>
        </p:nvSpPr>
        <p:spPr>
          <a:xfrm>
            <a:off x="907541" y="5737295"/>
            <a:ext cx="2719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Александр </a:t>
            </a:r>
            <a:r>
              <a:rPr lang="ru-RU" sz="2000" b="1" dirty="0" err="1"/>
              <a:t>Башнин</a:t>
            </a:r>
            <a:endParaRPr lang="ru-RU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2E1CDC-CAB6-41F5-97D1-205B5C286C7A}"/>
              </a:ext>
            </a:extLst>
          </p:cNvPr>
          <p:cNvSpPr txBox="1"/>
          <p:nvPr/>
        </p:nvSpPr>
        <p:spPr>
          <a:xfrm>
            <a:off x="766808" y="4022310"/>
            <a:ext cx="3171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Инженерный взгляд</a:t>
            </a:r>
          </a:p>
        </p:txBody>
      </p:sp>
    </p:spTree>
    <p:extLst>
      <p:ext uri="{BB962C8B-B14F-4D97-AF65-F5344CB8AC3E}">
        <p14:creationId xmlns:p14="http://schemas.microsoft.com/office/powerpoint/2010/main" val="255877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F73C4-8681-4447-87D1-7EEAC7F4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318059"/>
            <a:ext cx="11255829" cy="958536"/>
          </a:xfrm>
        </p:spPr>
        <p:txBody>
          <a:bodyPr>
            <a:normAutofit/>
          </a:bodyPr>
          <a:lstStyle/>
          <a:p>
            <a:r>
              <a:rPr lang="ru-RU" sz="3600" dirty="0"/>
              <a:t>Варианты общественной реконструкции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A02111-1653-40A8-9DEF-CD875A166707}"/>
              </a:ext>
            </a:extLst>
          </p:cNvPr>
          <p:cNvSpPr txBox="1"/>
          <p:nvPr/>
        </p:nvSpPr>
        <p:spPr>
          <a:xfrm>
            <a:off x="1573769" y="1611087"/>
            <a:ext cx="100957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РЕКОНСТРУКЦИЯ КАПИТАЛИЗМА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Национальная артель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Налогообложение капитала, а не труда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Повышение динамики общественной иерархии</a:t>
            </a:r>
          </a:p>
          <a:p>
            <a:pPr marL="11113" indent="-11113">
              <a:buFont typeface="Arial" panose="020B0604020202020204" pitchFamily="34" charset="0"/>
              <a:buChar char="•"/>
            </a:pPr>
            <a:r>
              <a:rPr lang="ru-RU" sz="2800" dirty="0"/>
              <a:t>   …</a:t>
            </a:r>
          </a:p>
          <a:p>
            <a:br>
              <a:rPr lang="en-US" sz="2800" dirty="0"/>
            </a:br>
            <a:r>
              <a:rPr lang="ru-RU" sz="2800" dirty="0"/>
              <a:t>ИНВЕРСИЯ ОТНОШЕНИЙ «ИНДУСТРИЯ - ИНТЕЛЛЕКТ»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Фрактальная самоорганизация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FF00"/>
                </a:solidFill>
              </a:rPr>
              <a:t>Трудовая теория стоимости интеллектуального труда в условиях </a:t>
            </a:r>
            <a:r>
              <a:rPr lang="ru-RU" sz="2800" dirty="0" err="1">
                <a:solidFill>
                  <a:srgbClr val="00FF00"/>
                </a:solidFill>
              </a:rPr>
              <a:t>гиперсвязности</a:t>
            </a:r>
            <a:r>
              <a:rPr lang="ru-RU" sz="2800" dirty="0">
                <a:solidFill>
                  <a:srgbClr val="00FF00"/>
                </a:solidFill>
              </a:rPr>
              <a:t> данных</a:t>
            </a:r>
          </a:p>
        </p:txBody>
      </p:sp>
    </p:spTree>
    <p:extLst>
      <p:ext uri="{BB962C8B-B14F-4D97-AF65-F5344CB8AC3E}">
        <p14:creationId xmlns:p14="http://schemas.microsoft.com/office/powerpoint/2010/main" val="414744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CE15D-6D7F-49A4-B841-223FBD2CE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0"/>
            <a:ext cx="10667999" cy="1293028"/>
          </a:xfrm>
        </p:spPr>
        <p:txBody>
          <a:bodyPr>
            <a:normAutofit/>
          </a:bodyPr>
          <a:lstStyle/>
          <a:p>
            <a:r>
              <a:rPr lang="ru-RU" sz="3600" dirty="0"/>
              <a:t>Принципы новой формации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643AA6-C8FA-4EB0-9CAD-02A60A9F112D}"/>
              </a:ext>
            </a:extLst>
          </p:cNvPr>
          <p:cNvSpPr/>
          <p:nvPr/>
        </p:nvSpPr>
        <p:spPr>
          <a:xfrm>
            <a:off x="8812065" y="6311384"/>
            <a:ext cx="2583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www.digitalformation.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xyz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D90755-CE8B-46E9-99B2-FB7B8C931220}"/>
              </a:ext>
            </a:extLst>
          </p:cNvPr>
          <p:cNvSpPr/>
          <p:nvPr/>
        </p:nvSpPr>
        <p:spPr>
          <a:xfrm>
            <a:off x="927878" y="1293028"/>
            <a:ext cx="107107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488" indent="-457200">
              <a:spcBef>
                <a:spcPts val="1200"/>
              </a:spcBef>
              <a:buClr>
                <a:srgbClr val="00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FF00"/>
                </a:solidFill>
              </a:rPr>
              <a:t>ВРЕМЯ ЧЕЛОВЕКА </a:t>
            </a:r>
            <a:r>
              <a:rPr lang="ru-RU" sz="2400" dirty="0"/>
              <a:t>– абсолютный ресурс</a:t>
            </a:r>
          </a:p>
          <a:p>
            <a:pPr marL="471488" indent="-457200">
              <a:spcBef>
                <a:spcPts val="1200"/>
              </a:spcBef>
              <a:buClr>
                <a:srgbClr val="00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/>
              <a:t>Информация и </a:t>
            </a:r>
            <a:r>
              <a:rPr lang="ru-RU" sz="2400" dirty="0">
                <a:solidFill>
                  <a:srgbClr val="00FF00"/>
                </a:solidFill>
              </a:rPr>
              <a:t>ОБЩЕСТВЕННО ПОЛЕЗНЫЕ РЕЗУЛЬТАТЫ </a:t>
            </a:r>
            <a:r>
              <a:rPr lang="ru-RU" sz="2400" dirty="0"/>
              <a:t>интеллектуальной деятельности – главные активы</a:t>
            </a:r>
          </a:p>
          <a:p>
            <a:pPr marL="471488" indent="-457200">
              <a:spcBef>
                <a:spcPts val="1200"/>
              </a:spcBef>
              <a:buClr>
                <a:srgbClr val="00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FF00"/>
                </a:solidFill>
              </a:rPr>
              <a:t>ТРУДОВАЯ ТЕОРИЯ СТОИМОСТИ</a:t>
            </a:r>
            <a:r>
              <a:rPr lang="ru-RU" sz="2400" dirty="0"/>
              <a:t> от квалификации, репутации и затрат времени  </a:t>
            </a:r>
          </a:p>
          <a:p>
            <a:pPr marL="471488" indent="-457200">
              <a:spcBef>
                <a:spcPts val="1200"/>
              </a:spcBef>
              <a:buClr>
                <a:srgbClr val="00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/>
              <a:t>Новая </a:t>
            </a:r>
            <a:r>
              <a:rPr lang="ru-RU" sz="2400" dirty="0">
                <a:solidFill>
                  <a:srgbClr val="00FF00"/>
                </a:solidFill>
              </a:rPr>
              <a:t>ЦИФРОВАЯ ПРАВОВАЯ СИСТЕМА</a:t>
            </a:r>
            <a:r>
              <a:rPr lang="ru-RU" sz="2400" dirty="0"/>
              <a:t> с превентивным контролем противоречий  </a:t>
            </a:r>
          </a:p>
          <a:p>
            <a:pPr marL="471488" indent="-457200">
              <a:spcBef>
                <a:spcPts val="1200"/>
              </a:spcBef>
              <a:buClr>
                <a:srgbClr val="00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/>
              <a:t>Прямая зависимость </a:t>
            </a:r>
            <a:r>
              <a:rPr lang="ru-RU" sz="2400" dirty="0">
                <a:solidFill>
                  <a:srgbClr val="00FF00"/>
                </a:solidFill>
              </a:rPr>
              <a:t>ОБЩЕСТВЕННОГО СТАТУСА </a:t>
            </a:r>
            <a:r>
              <a:rPr lang="ru-RU" sz="2400" dirty="0"/>
              <a:t>индивидуума от его </a:t>
            </a:r>
            <a:r>
              <a:rPr lang="ru-RU" sz="2400" dirty="0">
                <a:solidFill>
                  <a:srgbClr val="00FF00"/>
                </a:solidFill>
              </a:rPr>
              <a:t>ЛИЧНЫХ СПОСОБНОСТЕЙ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A20414-9B43-4DA2-BF48-744E5B2A1D22}"/>
              </a:ext>
            </a:extLst>
          </p:cNvPr>
          <p:cNvSpPr txBox="1"/>
          <p:nvPr/>
        </p:nvSpPr>
        <p:spPr>
          <a:xfrm>
            <a:off x="2295196" y="5540454"/>
            <a:ext cx="7031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Т-Д-Т      Д-Т-Д     </a:t>
            </a:r>
            <a:r>
              <a:rPr lang="ru-RU" sz="5400" b="1" dirty="0">
                <a:solidFill>
                  <a:srgbClr val="00FF00"/>
                </a:solidFill>
              </a:rPr>
              <a:t>В-?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05702D73-10FE-4DC9-AE25-529F151C57B1}"/>
              </a:ext>
            </a:extLst>
          </p:cNvPr>
          <p:cNvSpPr/>
          <p:nvPr/>
        </p:nvSpPr>
        <p:spPr>
          <a:xfrm>
            <a:off x="4318428" y="5786593"/>
            <a:ext cx="655983" cy="53671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63C36C0C-3C7F-455C-8A11-7201EFE41B06}"/>
              </a:ext>
            </a:extLst>
          </p:cNvPr>
          <p:cNvSpPr/>
          <p:nvPr/>
        </p:nvSpPr>
        <p:spPr>
          <a:xfrm>
            <a:off x="7282882" y="5765633"/>
            <a:ext cx="655983" cy="53671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90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A90F3-C434-4C94-B469-2171F1E2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52745"/>
            <a:ext cx="8610600" cy="1293028"/>
          </a:xfrm>
        </p:spPr>
        <p:txBody>
          <a:bodyPr/>
          <a:lstStyle/>
          <a:p>
            <a:r>
              <a:rPr lang="ru-RU" dirty="0"/>
              <a:t>Направления исследований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5FC6E-729A-419A-97F5-36B2C6FD82A3}"/>
              </a:ext>
            </a:extLst>
          </p:cNvPr>
          <p:cNvSpPr txBox="1"/>
          <p:nvPr/>
        </p:nvSpPr>
        <p:spPr>
          <a:xfrm>
            <a:off x="685800" y="1225689"/>
            <a:ext cx="11049000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ru-RU" dirty="0">
                <a:solidFill>
                  <a:srgbClr val="00FF00"/>
                </a:solidFill>
              </a:rPr>
              <a:t>СОЗДАНИЕ ПЛАТФОРМЫ </a:t>
            </a:r>
            <a:r>
              <a:rPr lang="ru-RU" dirty="0"/>
              <a:t>разработки концепции виртуального государства экспертным сообществом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ru-RU" dirty="0"/>
              <a:t>Составление </a:t>
            </a:r>
            <a:r>
              <a:rPr lang="ru-RU" dirty="0">
                <a:solidFill>
                  <a:srgbClr val="00FF00"/>
                </a:solidFill>
              </a:rPr>
              <a:t>ТЕЗАУРУСА</a:t>
            </a:r>
            <a:r>
              <a:rPr lang="ru-RU" dirty="0"/>
              <a:t> </a:t>
            </a:r>
            <a:r>
              <a:rPr lang="ru-RU" dirty="0">
                <a:solidFill>
                  <a:srgbClr val="00FF00"/>
                </a:solidFill>
              </a:rPr>
              <a:t>ТЕРМИНОВ</a:t>
            </a:r>
            <a:r>
              <a:rPr lang="ru-RU" dirty="0"/>
              <a:t> виртуального государства 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ru-RU" dirty="0"/>
              <a:t>Параметрическая модель управления виртуальным государством, формализация параметров измерения </a:t>
            </a:r>
            <a:r>
              <a:rPr lang="ru-RU" dirty="0">
                <a:solidFill>
                  <a:srgbClr val="00FF00"/>
                </a:solidFill>
              </a:rPr>
              <a:t>СТЕПЕНИ ОБЩЕСТВЕННОЙ ПОЛЕЗНОСТИ </a:t>
            </a:r>
            <a:r>
              <a:rPr lang="ru-RU" dirty="0"/>
              <a:t>индивидуума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ru-RU" dirty="0"/>
              <a:t>Формализация </a:t>
            </a:r>
            <a:r>
              <a:rPr lang="ru-RU" dirty="0">
                <a:solidFill>
                  <a:srgbClr val="00FF00"/>
                </a:solidFill>
              </a:rPr>
              <a:t>ОПИСАНИЯ, КАТАЛОГИЗАЦИИ И ХРАНЕНИЕ РИД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ru-RU" dirty="0"/>
              <a:t>Техническое решение сервисно-сетевой архитектуры </a:t>
            </a:r>
            <a:r>
              <a:rPr lang="ru-RU" dirty="0">
                <a:solidFill>
                  <a:srgbClr val="00FF00"/>
                </a:solidFill>
              </a:rPr>
              <a:t>РЕЕСТРА РИД И ОПЕРАЦИЙ </a:t>
            </a:r>
            <a:r>
              <a:rPr lang="ru-RU" dirty="0"/>
              <a:t>с ними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ru-RU" dirty="0"/>
              <a:t>Строительство экстерриториальной </a:t>
            </a:r>
            <a:r>
              <a:rPr lang="ru-RU" dirty="0">
                <a:solidFill>
                  <a:srgbClr val="00FF00"/>
                </a:solidFill>
              </a:rPr>
              <a:t>СОЦИАЛЬНОЙ МОДЕЛИ  С ДИНАМИЧЕСКОЙ ИЕРАРХИЕЙ</a:t>
            </a:r>
            <a:r>
              <a:rPr lang="ru-RU" dirty="0"/>
              <a:t>, основанной не на лояльности государству, а на общественной полезности индивидуумов измеренной средствами искусственного интеллекта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ru-RU" dirty="0"/>
              <a:t>Разработка принципов новой </a:t>
            </a:r>
            <a:r>
              <a:rPr lang="ru-RU" dirty="0">
                <a:solidFill>
                  <a:srgbClr val="00FF00"/>
                </a:solidFill>
              </a:rPr>
              <a:t>ПРАВОВОЙ СИСТЕМЫ</a:t>
            </a:r>
            <a:r>
              <a:rPr lang="ru-RU" dirty="0"/>
              <a:t>, гарантия непротиворечивости, «правовая гильотина» - несистемное решение, нужен принципиальный отказ от критерия «чем больше законов, тем лучше»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84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6C539-2272-4839-8A0F-CC22D88DB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2131" y="2554923"/>
            <a:ext cx="4295597" cy="1044090"/>
          </a:xfrm>
        </p:spPr>
        <p:txBody>
          <a:bodyPr/>
          <a:lstStyle/>
          <a:p>
            <a:r>
              <a:rPr lang="ru-RU" dirty="0"/>
              <a:t>СПАСИБО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C3BB59-CB5F-46F0-BDDF-770A04FDE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6238" y="5494653"/>
            <a:ext cx="7197933" cy="1094758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www.digitalformation.</a:t>
            </a:r>
            <a:r>
              <a:rPr lang="en-US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xyz</a:t>
            </a:r>
            <a:endParaRPr lang="ru-RU" sz="4800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19CFDF4B-F79D-4F54-B6CE-4CD1E98E1C6C}"/>
              </a:ext>
            </a:extLst>
          </p:cNvPr>
          <p:cNvSpPr/>
          <p:nvPr/>
        </p:nvSpPr>
        <p:spPr>
          <a:xfrm>
            <a:off x="707883" y="2783405"/>
            <a:ext cx="3090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Математики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Специалисты ИТ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Философы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Экономисты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Юристы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5A6C9C-ED62-4808-90A6-C2C18F47CB57}"/>
              </a:ext>
            </a:extLst>
          </p:cNvPr>
          <p:cNvSpPr/>
          <p:nvPr/>
        </p:nvSpPr>
        <p:spPr>
          <a:xfrm>
            <a:off x="960924" y="5395701"/>
            <a:ext cx="2583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Александр </a:t>
            </a:r>
            <a:r>
              <a:rPr lang="ru-RU" b="1" dirty="0" err="1"/>
              <a:t>Башнин</a:t>
            </a:r>
            <a:endParaRPr lang="ru-RU" b="1" dirty="0"/>
          </a:p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digitalformation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xyz</a:t>
            </a:r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E3EE59-1808-4CEC-B4F9-385CAFFF909C}"/>
              </a:ext>
            </a:extLst>
          </p:cNvPr>
          <p:cNvSpPr txBox="1"/>
          <p:nvPr/>
        </p:nvSpPr>
        <p:spPr>
          <a:xfrm>
            <a:off x="478971" y="2239686"/>
            <a:ext cx="383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Междисциплинарная команда</a:t>
            </a:r>
          </a:p>
        </p:txBody>
      </p:sp>
    </p:spTree>
    <p:extLst>
      <p:ext uri="{BB962C8B-B14F-4D97-AF65-F5344CB8AC3E}">
        <p14:creationId xmlns:p14="http://schemas.microsoft.com/office/powerpoint/2010/main" val="17427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E68D8D39-DEB4-4631-9107-02D6C247D18C}"/>
              </a:ext>
            </a:extLst>
          </p:cNvPr>
          <p:cNvSpPr txBox="1"/>
          <p:nvPr/>
        </p:nvSpPr>
        <p:spPr>
          <a:xfrm>
            <a:off x="8081061" y="3927923"/>
            <a:ext cx="3078680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C1DC9-82F5-4B5A-9B06-D351A3BF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" y="40134"/>
            <a:ext cx="11691259" cy="646331"/>
          </a:xfrm>
        </p:spPr>
        <p:txBody>
          <a:bodyPr>
            <a:noAutofit/>
          </a:bodyPr>
          <a:lstStyle/>
          <a:p>
            <a:br>
              <a:rPr lang="ru-RU" sz="3200" dirty="0"/>
            </a:br>
            <a:r>
              <a:rPr lang="ru-RU" sz="3200" dirty="0"/>
              <a:t>«рельсы» исторического материализма устарели </a:t>
            </a:r>
          </a:p>
        </p:txBody>
      </p:sp>
      <p:sp>
        <p:nvSpPr>
          <p:cNvPr id="4" name="Стрелка: вверх-вниз 3">
            <a:extLst>
              <a:ext uri="{FF2B5EF4-FFF2-40B4-BE49-F238E27FC236}">
                <a16:creationId xmlns:a16="http://schemas.microsoft.com/office/drawing/2014/main" id="{AA6EDA92-8E39-473B-BCCF-5E87B433CC65}"/>
              </a:ext>
            </a:extLst>
          </p:cNvPr>
          <p:cNvSpPr/>
          <p:nvPr/>
        </p:nvSpPr>
        <p:spPr>
          <a:xfrm>
            <a:off x="3579274" y="1928071"/>
            <a:ext cx="831675" cy="2003493"/>
          </a:xfrm>
          <a:prstGeom prst="upDownArrow">
            <a:avLst>
              <a:gd name="adj1" fmla="val 50000"/>
              <a:gd name="adj2" fmla="val 26154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8ECD0B-2014-46B3-BB02-0C178DAD9401}"/>
              </a:ext>
            </a:extLst>
          </p:cNvPr>
          <p:cNvSpPr txBox="1"/>
          <p:nvPr/>
        </p:nvSpPr>
        <p:spPr>
          <a:xfrm>
            <a:off x="3328683" y="3939087"/>
            <a:ext cx="4752378" cy="374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ru-RU" dirty="0"/>
              <a:t>Собственник средств производства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5AFB08-F568-43BF-A8CF-1A03F6E5F839}"/>
              </a:ext>
            </a:extLst>
          </p:cNvPr>
          <p:cNvSpPr txBox="1"/>
          <p:nvPr/>
        </p:nvSpPr>
        <p:spPr>
          <a:xfrm>
            <a:off x="3250507" y="1538191"/>
            <a:ext cx="4752378" cy="36933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sz="1800" dirty="0"/>
              <a:t>роизводительные силы 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5888C7-494F-42C6-B4D7-7F4FCE6DEBEA}"/>
              </a:ext>
            </a:extLst>
          </p:cNvPr>
          <p:cNvSpPr txBox="1"/>
          <p:nvPr/>
        </p:nvSpPr>
        <p:spPr>
          <a:xfrm>
            <a:off x="879737" y="2600139"/>
            <a:ext cx="253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dirty="0"/>
              <a:t>Производственные отношения </a:t>
            </a:r>
            <a:endParaRPr lang="ru-RU" dirty="0"/>
          </a:p>
        </p:txBody>
      </p:sp>
      <p:sp>
        <p:nvSpPr>
          <p:cNvPr id="23" name="Стрелка: вверх-вниз 22">
            <a:extLst>
              <a:ext uri="{FF2B5EF4-FFF2-40B4-BE49-F238E27FC236}">
                <a16:creationId xmlns:a16="http://schemas.microsoft.com/office/drawing/2014/main" id="{2F1C8856-707A-4CE9-9AA0-BB55EB7FAECB}"/>
              </a:ext>
            </a:extLst>
          </p:cNvPr>
          <p:cNvSpPr/>
          <p:nvPr/>
        </p:nvSpPr>
        <p:spPr>
          <a:xfrm>
            <a:off x="6648507" y="1915046"/>
            <a:ext cx="831675" cy="2044589"/>
          </a:xfrm>
          <a:prstGeom prst="upDownArrow">
            <a:avLst>
              <a:gd name="adj1" fmla="val 50000"/>
              <a:gd name="adj2" fmla="val 26154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верх-вниз 24">
            <a:extLst>
              <a:ext uri="{FF2B5EF4-FFF2-40B4-BE49-F238E27FC236}">
                <a16:creationId xmlns:a16="http://schemas.microsoft.com/office/drawing/2014/main" id="{34D7F1E0-1C3A-412D-9CB8-37A6BB2F910B}"/>
              </a:ext>
            </a:extLst>
          </p:cNvPr>
          <p:cNvSpPr/>
          <p:nvPr/>
        </p:nvSpPr>
        <p:spPr>
          <a:xfrm>
            <a:off x="5061329" y="1915046"/>
            <a:ext cx="831675" cy="2016518"/>
          </a:xfrm>
          <a:prstGeom prst="upDownArrow">
            <a:avLst>
              <a:gd name="adj1" fmla="val 50000"/>
              <a:gd name="adj2" fmla="val 26154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93BDAE-0967-4BDC-AB41-5EE9B40E9E2F}"/>
              </a:ext>
            </a:extLst>
          </p:cNvPr>
          <p:cNvSpPr txBox="1"/>
          <p:nvPr/>
        </p:nvSpPr>
        <p:spPr>
          <a:xfrm>
            <a:off x="8522541" y="2486993"/>
            <a:ext cx="23903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00FF00"/>
                </a:solidFill>
              </a:rPr>
              <a:t>«Ошибка» Давоса:</a:t>
            </a:r>
            <a:br>
              <a:rPr lang="ru-RU" dirty="0">
                <a:solidFill>
                  <a:srgbClr val="00FF00"/>
                </a:solidFill>
              </a:rPr>
            </a:br>
            <a:r>
              <a:rPr lang="ru-RU" sz="2000" b="1" dirty="0">
                <a:solidFill>
                  <a:srgbClr val="00FF00"/>
                </a:solidFill>
              </a:rPr>
              <a:t>ИНДУСТРИЯ 4.0</a:t>
            </a:r>
            <a:endParaRPr lang="ru-RU" sz="2400" b="1" dirty="0">
              <a:solidFill>
                <a:srgbClr val="00FF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95572F-BAD9-4D58-9CBF-AFC41DE0177B}"/>
              </a:ext>
            </a:extLst>
          </p:cNvPr>
          <p:cNvSpPr txBox="1"/>
          <p:nvPr/>
        </p:nvSpPr>
        <p:spPr>
          <a:xfrm>
            <a:off x="8002885" y="1538191"/>
            <a:ext cx="3156174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Взрыв: 8 точек 2">
            <a:extLst>
              <a:ext uri="{FF2B5EF4-FFF2-40B4-BE49-F238E27FC236}">
                <a16:creationId xmlns:a16="http://schemas.microsoft.com/office/drawing/2014/main" id="{DE89F3A2-5D13-4836-9408-8665A99A08D0}"/>
              </a:ext>
            </a:extLst>
          </p:cNvPr>
          <p:cNvSpPr/>
          <p:nvPr/>
        </p:nvSpPr>
        <p:spPr>
          <a:xfrm>
            <a:off x="4525459" y="2730809"/>
            <a:ext cx="303616" cy="3036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зрыв: 8 точек 4">
            <a:extLst>
              <a:ext uri="{FF2B5EF4-FFF2-40B4-BE49-F238E27FC236}">
                <a16:creationId xmlns:a16="http://schemas.microsoft.com/office/drawing/2014/main" id="{915FC977-D885-44D7-8405-A707BB119B41}"/>
              </a:ext>
            </a:extLst>
          </p:cNvPr>
          <p:cNvSpPr/>
          <p:nvPr/>
        </p:nvSpPr>
        <p:spPr>
          <a:xfrm>
            <a:off x="6076415" y="2730809"/>
            <a:ext cx="303616" cy="3036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79AA7A14-0309-4D75-9EB5-F96D08514033}"/>
              </a:ext>
            </a:extLst>
          </p:cNvPr>
          <p:cNvSpPr/>
          <p:nvPr/>
        </p:nvSpPr>
        <p:spPr>
          <a:xfrm>
            <a:off x="8081061" y="1894498"/>
            <a:ext cx="3202825" cy="2044589"/>
          </a:xfrm>
          <a:prstGeom prst="upDownArrow">
            <a:avLst>
              <a:gd name="adj1" fmla="val 76646"/>
              <a:gd name="adj2" fmla="val 26154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зрыв: 8 точек 17">
            <a:extLst>
              <a:ext uri="{FF2B5EF4-FFF2-40B4-BE49-F238E27FC236}">
                <a16:creationId xmlns:a16="http://schemas.microsoft.com/office/drawing/2014/main" id="{9B354661-332A-4670-A012-16674B49AF36}"/>
              </a:ext>
            </a:extLst>
          </p:cNvPr>
          <p:cNvSpPr/>
          <p:nvPr/>
        </p:nvSpPr>
        <p:spPr>
          <a:xfrm>
            <a:off x="7660989" y="2730809"/>
            <a:ext cx="303616" cy="3036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CDED5E-1EAD-4A9E-A2E5-381ED2D477E0}"/>
              </a:ext>
            </a:extLst>
          </p:cNvPr>
          <p:cNvSpPr txBox="1"/>
          <p:nvPr/>
        </p:nvSpPr>
        <p:spPr>
          <a:xfrm>
            <a:off x="1305020" y="4886664"/>
            <a:ext cx="61620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/>
              <a:t>Впервые революция не только промышленная, не </a:t>
            </a:r>
            <a:r>
              <a:rPr lang="ru-RU" dirty="0" err="1"/>
              <a:t>мехнистичный</a:t>
            </a:r>
            <a:r>
              <a:rPr lang="ru-RU" dirty="0"/>
              <a:t> инструмент революционных преобразований диктует и дает возможность </a:t>
            </a:r>
            <a:r>
              <a:rPr lang="ru-RU" dirty="0">
                <a:solidFill>
                  <a:srgbClr val="00FF00"/>
                </a:solidFill>
              </a:rPr>
              <a:t>одновременных трансформаций в социальной и правовой сфере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9A1267E-3F53-4701-B653-927841D79C63}"/>
              </a:ext>
            </a:extLst>
          </p:cNvPr>
          <p:cNvGrpSpPr/>
          <p:nvPr/>
        </p:nvGrpSpPr>
        <p:grpSpPr>
          <a:xfrm>
            <a:off x="8136099" y="4722783"/>
            <a:ext cx="3092747" cy="1802096"/>
            <a:chOff x="7812369" y="2509403"/>
            <a:chExt cx="3547932" cy="2067326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B08D87B6-1D5E-4B5E-A886-7283152C6BB5}"/>
                </a:ext>
              </a:extLst>
            </p:cNvPr>
            <p:cNvSpPr/>
            <p:nvPr/>
          </p:nvSpPr>
          <p:spPr>
            <a:xfrm>
              <a:off x="8182764" y="2536753"/>
              <a:ext cx="3156174" cy="60311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4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1D9A30-D9D8-4698-9FD1-C1D96FDCA453}"/>
                </a:ext>
              </a:extLst>
            </p:cNvPr>
            <p:cNvSpPr txBox="1"/>
            <p:nvPr/>
          </p:nvSpPr>
          <p:spPr>
            <a:xfrm>
              <a:off x="8939048" y="2557706"/>
              <a:ext cx="2288390" cy="52961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600" b="1"/>
              </a:lvl1pPr>
            </a:lstStyle>
            <a:p>
              <a:r>
                <a:rPr lang="ru-RU" sz="12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ТРАНСФОРМАЦИЯ СОЦИУМА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35570AEA-25C5-477F-A097-46F59C1094A4}"/>
                </a:ext>
              </a:extLst>
            </p:cNvPr>
            <p:cNvSpPr/>
            <p:nvPr/>
          </p:nvSpPr>
          <p:spPr>
            <a:xfrm>
              <a:off x="8204129" y="3231570"/>
              <a:ext cx="3156172" cy="6031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A3546527-B814-4E14-B080-50CA7C3CA949}"/>
                </a:ext>
              </a:extLst>
            </p:cNvPr>
            <p:cNvSpPr/>
            <p:nvPr/>
          </p:nvSpPr>
          <p:spPr>
            <a:xfrm>
              <a:off x="8182764" y="3938995"/>
              <a:ext cx="3156174" cy="6031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400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78D492F7-6457-4C2D-B29F-A6D08907580C}"/>
                </a:ext>
              </a:extLst>
            </p:cNvPr>
            <p:cNvSpPr/>
            <p:nvPr/>
          </p:nvSpPr>
          <p:spPr>
            <a:xfrm>
              <a:off x="8926852" y="3222948"/>
              <a:ext cx="2412081" cy="5296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ТРАНСФОРМАЦИЯ ПРОИЗВОДСТВА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18F2657-61BE-4FD7-89F3-0C5730379E12}"/>
                </a:ext>
              </a:extLst>
            </p:cNvPr>
            <p:cNvSpPr txBox="1"/>
            <p:nvPr/>
          </p:nvSpPr>
          <p:spPr>
            <a:xfrm>
              <a:off x="8910666" y="3963009"/>
              <a:ext cx="2436321" cy="52961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600" b="1"/>
              </a:lvl1pPr>
            </a:lstStyle>
            <a:p>
              <a:r>
                <a:rPr lang="ru-RU" sz="12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ТРАНСФОРМАЦИЯ ЗАКОНОДАТЕЛЬСТВА</a:t>
              </a:r>
            </a:p>
          </p:txBody>
        </p: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08AF7F3A-1C51-4ACC-A073-56FF44CB7435}"/>
                </a:ext>
              </a:extLst>
            </p:cNvPr>
            <p:cNvGrpSpPr/>
            <p:nvPr/>
          </p:nvGrpSpPr>
          <p:grpSpPr>
            <a:xfrm>
              <a:off x="7812369" y="2509403"/>
              <a:ext cx="991397" cy="2067326"/>
              <a:chOff x="6799631" y="1368885"/>
              <a:chExt cx="1033950" cy="4318643"/>
            </a:xfrm>
          </p:grpSpPr>
          <p:sp>
            <p:nvSpPr>
              <p:cNvPr id="33" name="Стрелка: вверх 32">
                <a:extLst>
                  <a:ext uri="{FF2B5EF4-FFF2-40B4-BE49-F238E27FC236}">
                    <a16:creationId xmlns:a16="http://schemas.microsoft.com/office/drawing/2014/main" id="{64F95F5D-F2C9-4CC9-82FB-18A5352B838B}"/>
                  </a:ext>
                </a:extLst>
              </p:cNvPr>
              <p:cNvSpPr/>
              <p:nvPr/>
            </p:nvSpPr>
            <p:spPr>
              <a:xfrm rot="5400000">
                <a:off x="7072047" y="1779551"/>
                <a:ext cx="870857" cy="652211"/>
              </a:xfrm>
              <a:prstGeom prst="upArrow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spc="1000"/>
              </a:p>
            </p:txBody>
          </p:sp>
          <p:sp>
            <p:nvSpPr>
              <p:cNvPr id="34" name="Стрелка: вверх 33">
                <a:extLst>
                  <a:ext uri="{FF2B5EF4-FFF2-40B4-BE49-F238E27FC236}">
                    <a16:creationId xmlns:a16="http://schemas.microsoft.com/office/drawing/2014/main" id="{BB30E9CF-0548-4175-A4BC-9329732F4F0B}"/>
                  </a:ext>
                </a:extLst>
              </p:cNvPr>
              <p:cNvSpPr/>
              <p:nvPr/>
            </p:nvSpPr>
            <p:spPr>
              <a:xfrm rot="5400000">
                <a:off x="7072047" y="3256759"/>
                <a:ext cx="870857" cy="652211"/>
              </a:xfrm>
              <a:prstGeom prst="upArrow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spc="1000"/>
              </a:p>
            </p:txBody>
          </p:sp>
          <p:sp>
            <p:nvSpPr>
              <p:cNvPr id="35" name="Стрелка: вверх 34">
                <a:extLst>
                  <a:ext uri="{FF2B5EF4-FFF2-40B4-BE49-F238E27FC236}">
                    <a16:creationId xmlns:a16="http://schemas.microsoft.com/office/drawing/2014/main" id="{8F69DA41-3C48-4708-81D5-7247E86CFE6A}"/>
                  </a:ext>
                </a:extLst>
              </p:cNvPr>
              <p:cNvSpPr/>
              <p:nvPr/>
            </p:nvSpPr>
            <p:spPr>
              <a:xfrm rot="5400000">
                <a:off x="7072046" y="4856320"/>
                <a:ext cx="870858" cy="652211"/>
              </a:xfrm>
              <a:prstGeom prst="upArrow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spc="1000"/>
              </a:p>
            </p:txBody>
          </p: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B303C4D3-434C-4AC0-A925-67241C0E6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1369" y="1864361"/>
                <a:ext cx="0" cy="363113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7B09C3A-51EF-44F7-8B59-53794D32A338}"/>
                  </a:ext>
                </a:extLst>
              </p:cNvPr>
              <p:cNvSpPr txBox="1"/>
              <p:nvPr/>
            </p:nvSpPr>
            <p:spPr>
              <a:xfrm rot="16200000">
                <a:off x="4842835" y="3325681"/>
                <a:ext cx="4318643" cy="405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Синхронизация</a:t>
                </a:r>
                <a:endParaRPr lang="ru-RU" sz="1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53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39A2B-8604-42D8-BE77-7249EDB60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320" y="236011"/>
            <a:ext cx="9230360" cy="869781"/>
          </a:xfrm>
        </p:spPr>
        <p:txBody>
          <a:bodyPr>
            <a:noAutofit/>
          </a:bodyPr>
          <a:lstStyle/>
          <a:p>
            <a:r>
              <a:rPr lang="ru-RU" sz="3200" dirty="0"/>
              <a:t>тенденции спровоцированные текущей цифровой трансформацией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D847D-F646-454D-91C9-96F596C1E4AE}"/>
              </a:ext>
            </a:extLst>
          </p:cNvPr>
          <p:cNvSpPr txBox="1"/>
          <p:nvPr/>
        </p:nvSpPr>
        <p:spPr>
          <a:xfrm>
            <a:off x="951379" y="1451343"/>
            <a:ext cx="1045684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indent="-720725">
              <a:spcBef>
                <a:spcPts val="1200"/>
              </a:spcBef>
              <a:buClr>
                <a:srgbClr val="00FF00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800" dirty="0"/>
              <a:t>Замена традиционного организационного принципа </a:t>
            </a:r>
            <a:r>
              <a:rPr lang="ru-RU" sz="2800" dirty="0">
                <a:solidFill>
                  <a:srgbClr val="00FF00"/>
                </a:solidFill>
              </a:rPr>
              <a:t>«иерархия-функция» </a:t>
            </a:r>
            <a:r>
              <a:rPr lang="ru-RU" sz="2800" dirty="0"/>
              <a:t>на</a:t>
            </a:r>
            <a:r>
              <a:rPr lang="ru-RU" sz="2800" dirty="0">
                <a:solidFill>
                  <a:srgbClr val="00FF00"/>
                </a:solidFill>
              </a:rPr>
              <a:t>  «сеть-сервис» </a:t>
            </a:r>
          </a:p>
          <a:p>
            <a:pPr marL="720725" indent="-720725">
              <a:spcBef>
                <a:spcPts val="1200"/>
              </a:spcBef>
              <a:buClr>
                <a:srgbClr val="00FF00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800" dirty="0"/>
              <a:t>Возможность </a:t>
            </a:r>
            <a:r>
              <a:rPr lang="ru-RU" sz="2800" dirty="0">
                <a:solidFill>
                  <a:srgbClr val="00FF00"/>
                </a:solidFill>
              </a:rPr>
              <a:t>легкой и быстрой координации </a:t>
            </a:r>
            <a:r>
              <a:rPr lang="ru-RU" sz="2800" dirty="0"/>
              <a:t>действий  больших групп людей</a:t>
            </a:r>
          </a:p>
          <a:p>
            <a:pPr marL="720725" indent="-720725">
              <a:spcBef>
                <a:spcPts val="1200"/>
              </a:spcBef>
              <a:buClr>
                <a:srgbClr val="00FF00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800" dirty="0"/>
              <a:t>Рост аспектов сбора </a:t>
            </a:r>
            <a:r>
              <a:rPr lang="ru-RU" sz="2800" dirty="0">
                <a:solidFill>
                  <a:srgbClr val="00FF00"/>
                </a:solidFill>
              </a:rPr>
              <a:t>персональных данных</a:t>
            </a:r>
          </a:p>
          <a:p>
            <a:pPr marL="720725" indent="-720725">
              <a:spcBef>
                <a:spcPts val="1200"/>
              </a:spcBef>
              <a:buClr>
                <a:srgbClr val="00FF00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FF00"/>
                </a:solidFill>
              </a:rPr>
              <a:t>Массовая роботизация</a:t>
            </a:r>
            <a:r>
              <a:rPr lang="ru-RU" sz="2800" dirty="0"/>
              <a:t> не только рутинных профессий</a:t>
            </a:r>
            <a:endParaRPr lang="ru-RU" sz="2800" dirty="0">
              <a:solidFill>
                <a:srgbClr val="00FF00"/>
              </a:solidFill>
            </a:endParaRPr>
          </a:p>
          <a:p>
            <a:pPr marL="720725" indent="-720725">
              <a:spcBef>
                <a:spcPts val="1200"/>
              </a:spcBef>
              <a:buClr>
                <a:srgbClr val="00FF00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FF00"/>
                </a:solidFill>
              </a:rPr>
              <a:t>Разрушение инвестиционных планов </a:t>
            </a:r>
            <a:r>
              <a:rPr lang="ru-RU" sz="2800" dirty="0"/>
              <a:t>традиционных (нецифровых) капиталистов</a:t>
            </a:r>
          </a:p>
          <a:p>
            <a:pPr marL="720725" indent="-720725">
              <a:spcBef>
                <a:spcPts val="1200"/>
              </a:spcBef>
              <a:buClr>
                <a:srgbClr val="00FF00"/>
              </a:buClr>
              <a:buSzPct val="200000"/>
              <a:buFont typeface="+mj-lt"/>
              <a:buAutoNum type="arabicPeriod"/>
            </a:pPr>
            <a:endParaRPr lang="ru-RU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D591D9-93EE-4391-A9FD-1CDD7BDF556B}"/>
              </a:ext>
            </a:extLst>
          </p:cNvPr>
          <p:cNvSpPr txBox="1"/>
          <p:nvPr/>
        </p:nvSpPr>
        <p:spPr>
          <a:xfrm>
            <a:off x="381000" y="6263840"/>
            <a:ext cx="1199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ru-RU" i="1" dirty="0"/>
              <a:t>Мы по-другому не только производим, мы иначе отдыхаем, иначе покупаем, иначе общаемся</a:t>
            </a:r>
          </a:p>
        </p:txBody>
      </p:sp>
    </p:spTree>
    <p:extLst>
      <p:ext uri="{BB962C8B-B14F-4D97-AF65-F5344CB8AC3E}">
        <p14:creationId xmlns:p14="http://schemas.microsoft.com/office/powerpoint/2010/main" val="196009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1AB70-2F37-4509-93CD-1366CECF5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796" y="143305"/>
            <a:ext cx="10613571" cy="879261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передела рынка «цифровиками»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2EFBB3-B014-48FB-8055-59FD05ABF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6685" y="4150194"/>
            <a:ext cx="891293" cy="446575"/>
          </a:xfrm>
          <a:prstGeom prst="rect">
            <a:avLst/>
          </a:prstGeom>
        </p:spPr>
      </p:pic>
      <p:cxnSp>
        <p:nvCxnSpPr>
          <p:cNvPr id="4" name="Скругленная соединительная линия 8">
            <a:extLst>
              <a:ext uri="{FF2B5EF4-FFF2-40B4-BE49-F238E27FC236}">
                <a16:creationId xmlns:a16="http://schemas.microsoft.com/office/drawing/2014/main" id="{29E0A9B7-49D3-4E07-9C77-374C41F27E2B}"/>
              </a:ext>
            </a:extLst>
          </p:cNvPr>
          <p:cNvCxnSpPr>
            <a:cxnSpLocks/>
            <a:stCxn id="17" idx="4"/>
            <a:endCxn id="35" idx="0"/>
          </p:cNvCxnSpPr>
          <p:nvPr/>
        </p:nvCxnSpPr>
        <p:spPr>
          <a:xfrm rot="16200000" flipH="1">
            <a:off x="1727475" y="3603959"/>
            <a:ext cx="556602" cy="535868"/>
          </a:xfrm>
          <a:prstGeom prst="curvedConnector3">
            <a:avLst>
              <a:gd name="adj1" fmla="val 50000"/>
            </a:avLst>
          </a:prstGeom>
          <a:ln cap="rnd">
            <a:solidFill>
              <a:schemeClr val="tx1">
                <a:alpha val="64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Скругленная соединительная линия 17">
            <a:extLst>
              <a:ext uri="{FF2B5EF4-FFF2-40B4-BE49-F238E27FC236}">
                <a16:creationId xmlns:a16="http://schemas.microsoft.com/office/drawing/2014/main" id="{A6BA6672-3854-4BED-968B-3C0746A4B714}"/>
              </a:ext>
            </a:extLst>
          </p:cNvPr>
          <p:cNvCxnSpPr>
            <a:cxnSpLocks/>
            <a:stCxn id="24" idx="2"/>
            <a:endCxn id="37" idx="0"/>
          </p:cNvCxnSpPr>
          <p:nvPr/>
        </p:nvCxnSpPr>
        <p:spPr>
          <a:xfrm rot="16200000" flipH="1">
            <a:off x="4677280" y="3555555"/>
            <a:ext cx="568653" cy="620624"/>
          </a:xfrm>
          <a:prstGeom prst="curvedConnector3">
            <a:avLst>
              <a:gd name="adj1" fmla="val 50000"/>
            </a:avLst>
          </a:prstGeom>
          <a:ln cap="rnd">
            <a:solidFill>
              <a:schemeClr val="tx1">
                <a:alpha val="64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8C584A2-9DAF-4817-85F6-9D3B98EAF499}"/>
              </a:ext>
            </a:extLst>
          </p:cNvPr>
          <p:cNvSpPr txBox="1"/>
          <p:nvPr/>
        </p:nvSpPr>
        <p:spPr>
          <a:xfrm>
            <a:off x="6933390" y="5574436"/>
            <a:ext cx="2395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Создание бизнеса агрегатора на цифровой инфраструктуре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9A9067-51AF-40F0-8E68-1F3749F79D1E}"/>
              </a:ext>
            </a:extLst>
          </p:cNvPr>
          <p:cNvSpPr txBox="1"/>
          <p:nvPr/>
        </p:nvSpPr>
        <p:spPr>
          <a:xfrm>
            <a:off x="3572353" y="4656046"/>
            <a:ext cx="159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ru-RU" dirty="0"/>
              <a:t>Парк таксомоторов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FD81EC-3AFD-4977-B2E3-142B0B0EE495}"/>
              </a:ext>
            </a:extLst>
          </p:cNvPr>
          <p:cNvSpPr txBox="1"/>
          <p:nvPr/>
        </p:nvSpPr>
        <p:spPr>
          <a:xfrm>
            <a:off x="3700206" y="5565329"/>
            <a:ext cx="2690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Паразитирование агрегатора на традиционной инфраструктуре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013205-0345-4591-A45B-089124971892}"/>
              </a:ext>
            </a:extLst>
          </p:cNvPr>
          <p:cNvSpPr txBox="1"/>
          <p:nvPr/>
        </p:nvSpPr>
        <p:spPr>
          <a:xfrm>
            <a:off x="354877" y="5573067"/>
            <a:ext cx="22129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Традиционный бизнес с «ручной» диспетчеризацией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9F47B0-D991-48ED-94F4-D1D5278092FE}"/>
              </a:ext>
            </a:extLst>
          </p:cNvPr>
          <p:cNvSpPr txBox="1"/>
          <p:nvPr/>
        </p:nvSpPr>
        <p:spPr>
          <a:xfrm>
            <a:off x="8331420" y="4602197"/>
            <a:ext cx="1496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Парк каршеринга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EF8C1B-A16F-45E9-A828-9DC49A94F423}"/>
              </a:ext>
            </a:extLst>
          </p:cNvPr>
          <p:cNvSpPr txBox="1"/>
          <p:nvPr/>
        </p:nvSpPr>
        <p:spPr>
          <a:xfrm>
            <a:off x="6292289" y="4602197"/>
            <a:ext cx="1315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Парк таксомоторов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42B1F-9F98-451D-8CA2-771789354E64}"/>
              </a:ext>
            </a:extLst>
          </p:cNvPr>
          <p:cNvSpPr txBox="1"/>
          <p:nvPr/>
        </p:nvSpPr>
        <p:spPr>
          <a:xfrm>
            <a:off x="476604" y="4699730"/>
            <a:ext cx="159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/>
            </a:lvl1pPr>
          </a:lstStyle>
          <a:p>
            <a:pPr algn="l"/>
            <a:r>
              <a:rPr lang="ru-RU" dirty="0"/>
              <a:t>Парк таксомоторов</a:t>
            </a:r>
          </a:p>
        </p:txBody>
      </p:sp>
      <p:cxnSp>
        <p:nvCxnSpPr>
          <p:cNvPr id="13" name="Скругленная соединительная линия 8">
            <a:extLst>
              <a:ext uri="{FF2B5EF4-FFF2-40B4-BE49-F238E27FC236}">
                <a16:creationId xmlns:a16="http://schemas.microsoft.com/office/drawing/2014/main" id="{32FEA95C-D01C-4D0E-8278-CF3F8BFF7AAD}"/>
              </a:ext>
            </a:extLst>
          </p:cNvPr>
          <p:cNvCxnSpPr>
            <a:cxnSpLocks/>
            <a:stCxn id="17" idx="4"/>
            <a:endCxn id="3" idx="0"/>
          </p:cNvCxnSpPr>
          <p:nvPr/>
        </p:nvCxnSpPr>
        <p:spPr>
          <a:xfrm rot="5400000">
            <a:off x="1141786" y="3554138"/>
            <a:ext cx="556602" cy="635510"/>
          </a:xfrm>
          <a:prstGeom prst="curvedConnector3">
            <a:avLst>
              <a:gd name="adj1" fmla="val 50000"/>
            </a:avLst>
          </a:prstGeom>
          <a:ln cap="rnd">
            <a:solidFill>
              <a:schemeClr val="tx1">
                <a:alpha val="64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7">
            <a:extLst>
              <a:ext uri="{FF2B5EF4-FFF2-40B4-BE49-F238E27FC236}">
                <a16:creationId xmlns:a16="http://schemas.microsoft.com/office/drawing/2014/main" id="{3C935FA9-B825-4B09-8D74-4A5346FA1EC5}"/>
              </a:ext>
            </a:extLst>
          </p:cNvPr>
          <p:cNvCxnSpPr>
            <a:cxnSpLocks/>
            <a:stCxn id="24" idx="2"/>
            <a:endCxn id="36" idx="0"/>
          </p:cNvCxnSpPr>
          <p:nvPr/>
        </p:nvCxnSpPr>
        <p:spPr>
          <a:xfrm rot="5400000">
            <a:off x="4072093" y="3570992"/>
            <a:ext cx="568653" cy="589750"/>
          </a:xfrm>
          <a:prstGeom prst="curvedConnector3">
            <a:avLst>
              <a:gd name="adj1" fmla="val 50000"/>
            </a:avLst>
          </a:prstGeom>
          <a:ln cap="rnd">
            <a:solidFill>
              <a:schemeClr val="tx1">
                <a:alpha val="64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7">
            <a:extLst>
              <a:ext uri="{FF2B5EF4-FFF2-40B4-BE49-F238E27FC236}">
                <a16:creationId xmlns:a16="http://schemas.microsoft.com/office/drawing/2014/main" id="{056BEDDD-CAE2-4174-B2BB-0E64AD706DD0}"/>
              </a:ext>
            </a:extLst>
          </p:cNvPr>
          <p:cNvCxnSpPr>
            <a:cxnSpLocks/>
            <a:stCxn id="25" idx="2"/>
          </p:cNvCxnSpPr>
          <p:nvPr/>
        </p:nvCxnSpPr>
        <p:spPr>
          <a:xfrm rot="16200000" flipH="1">
            <a:off x="8270361" y="3670567"/>
            <a:ext cx="440920" cy="321649"/>
          </a:xfrm>
          <a:prstGeom prst="curvedConnector3">
            <a:avLst>
              <a:gd name="adj1" fmla="val 50000"/>
            </a:avLst>
          </a:prstGeom>
          <a:ln cap="rnd">
            <a:solidFill>
              <a:schemeClr val="tx1">
                <a:alpha val="64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7">
            <a:extLst>
              <a:ext uri="{FF2B5EF4-FFF2-40B4-BE49-F238E27FC236}">
                <a16:creationId xmlns:a16="http://schemas.microsoft.com/office/drawing/2014/main" id="{3BE22435-45E2-4D59-ABAE-B13B7171F8F5}"/>
              </a:ext>
            </a:extLst>
          </p:cNvPr>
          <p:cNvCxnSpPr>
            <a:cxnSpLocks/>
          </p:cNvCxnSpPr>
          <p:nvPr/>
        </p:nvCxnSpPr>
        <p:spPr>
          <a:xfrm rot="5400000">
            <a:off x="7142254" y="3686944"/>
            <a:ext cx="446985" cy="369937"/>
          </a:xfrm>
          <a:prstGeom prst="curvedConnector3">
            <a:avLst>
              <a:gd name="adj1" fmla="val 50000"/>
            </a:avLst>
          </a:prstGeom>
          <a:ln cap="rnd">
            <a:solidFill>
              <a:schemeClr val="tx1">
                <a:alpha val="64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>
            <a:extLst>
              <a:ext uri="{FF2B5EF4-FFF2-40B4-BE49-F238E27FC236}">
                <a16:creationId xmlns:a16="http://schemas.microsoft.com/office/drawing/2014/main" id="{09003C4C-9196-4E54-AEF3-4E94B12122C4}"/>
              </a:ext>
            </a:extLst>
          </p:cNvPr>
          <p:cNvSpPr/>
          <p:nvPr/>
        </p:nvSpPr>
        <p:spPr>
          <a:xfrm>
            <a:off x="1367357" y="3043800"/>
            <a:ext cx="740969" cy="549792"/>
          </a:xfrm>
          <a:prstGeom prst="ellipse">
            <a:avLst/>
          </a:prstGeom>
          <a:solidFill>
            <a:srgbClr val="4CBC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Картинки по запросу беспилотный автомобиль иконка вектор">
            <a:extLst>
              <a:ext uri="{FF2B5EF4-FFF2-40B4-BE49-F238E27FC236}">
                <a16:creationId xmlns:a16="http://schemas.microsoft.com/office/drawing/2014/main" id="{99908748-7ECA-460C-B2C0-985340079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433" y="3831391"/>
            <a:ext cx="896010" cy="89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2F2D6F2-D84C-42B2-85E3-F26B238608DF}"/>
              </a:ext>
            </a:extLst>
          </p:cNvPr>
          <p:cNvSpPr txBox="1"/>
          <p:nvPr/>
        </p:nvSpPr>
        <p:spPr>
          <a:xfrm>
            <a:off x="92528" y="150903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6300" dirty="0"/>
              <a:t>ИНВЕСТОРЫ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1C1208-C042-4198-9296-1F4A2E7D0054}"/>
              </a:ext>
            </a:extLst>
          </p:cNvPr>
          <p:cNvSpPr txBox="1"/>
          <p:nvPr/>
        </p:nvSpPr>
        <p:spPr>
          <a:xfrm>
            <a:off x="9910772" y="4602197"/>
            <a:ext cx="160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Парк беспилотников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9894B99-443A-4F67-B7EA-7B24BD69B9D6}"/>
              </a:ext>
            </a:extLst>
          </p:cNvPr>
          <p:cNvSpPr/>
          <p:nvPr/>
        </p:nvSpPr>
        <p:spPr>
          <a:xfrm>
            <a:off x="10529407" y="3098629"/>
            <a:ext cx="485663" cy="49496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омб 23">
            <a:extLst>
              <a:ext uri="{FF2B5EF4-FFF2-40B4-BE49-F238E27FC236}">
                <a16:creationId xmlns:a16="http://schemas.microsoft.com/office/drawing/2014/main" id="{CB79C583-0069-48DA-9804-57A421C2E179}"/>
              </a:ext>
            </a:extLst>
          </p:cNvPr>
          <p:cNvSpPr/>
          <p:nvPr/>
        </p:nvSpPr>
        <p:spPr>
          <a:xfrm>
            <a:off x="4280809" y="3031749"/>
            <a:ext cx="740969" cy="549792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B96472B-C9E7-4267-AC59-1A1725555AF9}"/>
              </a:ext>
            </a:extLst>
          </p:cNvPr>
          <p:cNvSpPr/>
          <p:nvPr/>
        </p:nvSpPr>
        <p:spPr>
          <a:xfrm>
            <a:off x="8087165" y="3098628"/>
            <a:ext cx="485663" cy="51230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омб 25">
            <a:extLst>
              <a:ext uri="{FF2B5EF4-FFF2-40B4-BE49-F238E27FC236}">
                <a16:creationId xmlns:a16="http://schemas.microsoft.com/office/drawing/2014/main" id="{01A82A88-2622-404B-A659-DE83B5862832}"/>
              </a:ext>
            </a:extLst>
          </p:cNvPr>
          <p:cNvSpPr/>
          <p:nvPr/>
        </p:nvSpPr>
        <p:spPr>
          <a:xfrm>
            <a:off x="7180229" y="3098628"/>
            <a:ext cx="740969" cy="549792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BAD6F0-0877-490D-B330-A13B2B76AD9F}"/>
              </a:ext>
            </a:extLst>
          </p:cNvPr>
          <p:cNvSpPr txBox="1"/>
          <p:nvPr/>
        </p:nvSpPr>
        <p:spPr>
          <a:xfrm>
            <a:off x="9890555" y="5574436"/>
            <a:ext cx="2127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Вытеснение традиционного инвестора с рынка перевозок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79E477-C91F-42FC-988E-332482494084}"/>
              </a:ext>
            </a:extLst>
          </p:cNvPr>
          <p:cNvSpPr txBox="1"/>
          <p:nvPr/>
        </p:nvSpPr>
        <p:spPr>
          <a:xfrm>
            <a:off x="8087165" y="1951030"/>
            <a:ext cx="4104835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pc="1300" dirty="0"/>
              <a:t>ЦИФРОВЫЕ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0885AA-6D13-46DF-8FFD-B26691F8AC30}"/>
              </a:ext>
            </a:extLst>
          </p:cNvPr>
          <p:cNvSpPr txBox="1"/>
          <p:nvPr/>
        </p:nvSpPr>
        <p:spPr>
          <a:xfrm>
            <a:off x="0" y="1968215"/>
            <a:ext cx="7921197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pc="3000" dirty="0"/>
              <a:t>ТРАДИЦИОННЫЕ</a:t>
            </a:r>
          </a:p>
        </p:txBody>
      </p:sp>
      <p:pic>
        <p:nvPicPr>
          <p:cNvPr id="31" name="Picture 4" descr="Картинки по запросу беспилотный автомобиль иконка вектор">
            <a:extLst>
              <a:ext uri="{FF2B5EF4-FFF2-40B4-BE49-F238E27FC236}">
                <a16:creationId xmlns:a16="http://schemas.microsoft.com/office/drawing/2014/main" id="{7A3CA9C5-D83E-4CBA-A5E3-3F596499C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092" y="3831391"/>
            <a:ext cx="896010" cy="89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Картинки по запросу беспилотный автомобиль иконка вектор">
            <a:extLst>
              <a:ext uri="{FF2B5EF4-FFF2-40B4-BE49-F238E27FC236}">
                <a16:creationId xmlns:a16="http://schemas.microsoft.com/office/drawing/2014/main" id="{872FFD05-B8D0-4D48-B278-20DD78DEA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863" y="3831391"/>
            <a:ext cx="896010" cy="89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Скругленная соединительная линия 17">
            <a:extLst>
              <a:ext uri="{FF2B5EF4-FFF2-40B4-BE49-F238E27FC236}">
                <a16:creationId xmlns:a16="http://schemas.microsoft.com/office/drawing/2014/main" id="{CDA17EBD-4F14-4422-9A02-2B8FE66957C4}"/>
              </a:ext>
            </a:extLst>
          </p:cNvPr>
          <p:cNvCxnSpPr>
            <a:cxnSpLocks/>
            <a:stCxn id="23" idx="2"/>
          </p:cNvCxnSpPr>
          <p:nvPr/>
        </p:nvCxnSpPr>
        <p:spPr>
          <a:xfrm rot="5400000">
            <a:off x="10302533" y="3638821"/>
            <a:ext cx="514935" cy="424479"/>
          </a:xfrm>
          <a:prstGeom prst="curvedConnector3">
            <a:avLst>
              <a:gd name="adj1" fmla="val 50000"/>
            </a:avLst>
          </a:prstGeom>
          <a:ln cap="rnd">
            <a:solidFill>
              <a:schemeClr val="tx1">
                <a:alpha val="64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кругленная соединительная линия 17">
            <a:extLst>
              <a:ext uri="{FF2B5EF4-FFF2-40B4-BE49-F238E27FC236}">
                <a16:creationId xmlns:a16="http://schemas.microsoft.com/office/drawing/2014/main" id="{F37E3413-DA4B-45D5-84E7-9874250ABB74}"/>
              </a:ext>
            </a:extLst>
          </p:cNvPr>
          <p:cNvCxnSpPr>
            <a:cxnSpLocks/>
            <a:stCxn id="23" idx="2"/>
          </p:cNvCxnSpPr>
          <p:nvPr/>
        </p:nvCxnSpPr>
        <p:spPr>
          <a:xfrm rot="16200000" flipH="1">
            <a:off x="10880192" y="3485639"/>
            <a:ext cx="454723" cy="670629"/>
          </a:xfrm>
          <a:prstGeom prst="curvedConnector2">
            <a:avLst/>
          </a:prstGeom>
          <a:ln cap="rnd">
            <a:solidFill>
              <a:schemeClr val="tx1">
                <a:alpha val="64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F31814-AA8C-428A-A6A4-4B1BA3474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8063" y="4150194"/>
            <a:ext cx="891293" cy="44657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38D491C-D44E-445B-BECF-A46827BC1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15897" y="4150194"/>
            <a:ext cx="891293" cy="44657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9A8D7D0-3766-41B2-B0A4-8E95DFC15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26271" y="4150194"/>
            <a:ext cx="891293" cy="44657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4C7C856-BA7E-4BB0-8DB4-989743B10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40621" y="4150194"/>
            <a:ext cx="891293" cy="44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39A2B-8604-42D8-BE77-7249EDB60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236011"/>
            <a:ext cx="11057710" cy="869781"/>
          </a:xfrm>
        </p:spPr>
        <p:txBody>
          <a:bodyPr>
            <a:noAutofit/>
          </a:bodyPr>
          <a:lstStyle/>
          <a:p>
            <a:r>
              <a:rPr lang="ru-RU" sz="3200" dirty="0"/>
              <a:t>Цифровизация и транзакционные издержки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D847D-F646-454D-91C9-96F596C1E4AE}"/>
              </a:ext>
            </a:extLst>
          </p:cNvPr>
          <p:cNvSpPr txBox="1"/>
          <p:nvPr/>
        </p:nvSpPr>
        <p:spPr>
          <a:xfrm>
            <a:off x="876057" y="1729400"/>
            <a:ext cx="661128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indent="-720725">
              <a:spcBef>
                <a:spcPts val="1200"/>
              </a:spcBef>
              <a:buClr>
                <a:srgbClr val="00FF00"/>
              </a:buClr>
              <a:buSzPct val="200000"/>
              <a:buFont typeface="+mj-lt"/>
              <a:buAutoNum type="arabicPeriod"/>
            </a:pPr>
            <a:r>
              <a:rPr lang="ru-RU" sz="2000" dirty="0">
                <a:solidFill>
                  <a:srgbClr val="00FF00"/>
                </a:solidFill>
              </a:rPr>
              <a:t>ВУЛЬГАРНАЯ ЦИФРОВИЗАЦИЯ</a:t>
            </a:r>
            <a:r>
              <a:rPr lang="ru-RU" sz="2000" dirty="0"/>
              <a:t> данных несколько снижает издержки, но несет риск утраты устойчивости управления</a:t>
            </a:r>
          </a:p>
          <a:p>
            <a:pPr marL="720725" indent="-720725">
              <a:spcBef>
                <a:spcPts val="1200"/>
              </a:spcBef>
              <a:buClr>
                <a:srgbClr val="00FF00"/>
              </a:buClr>
              <a:buSzPct val="200000"/>
              <a:buFont typeface="+mj-lt"/>
              <a:buAutoNum type="arabicPeriod"/>
            </a:pPr>
            <a:r>
              <a:rPr lang="ru-RU" sz="2000" dirty="0">
                <a:solidFill>
                  <a:srgbClr val="00FF00"/>
                </a:solidFill>
              </a:rPr>
              <a:t>УБЕРИЗАЦИЯ</a:t>
            </a:r>
            <a:r>
              <a:rPr lang="ru-RU" sz="2000" dirty="0"/>
              <a:t> (автоматическая интерпретация в течение всего жизненного цикла) открывает дорогу новым бизнес-моделям и серьезному снижению издержек</a:t>
            </a:r>
          </a:p>
          <a:p>
            <a:pPr marL="720725" indent="-720725">
              <a:spcBef>
                <a:spcPts val="1200"/>
              </a:spcBef>
              <a:buClr>
                <a:srgbClr val="00FF00"/>
              </a:buClr>
              <a:buSzPct val="200000"/>
              <a:buFont typeface="+mj-lt"/>
              <a:buAutoNum type="arabicPeriod"/>
            </a:pPr>
            <a:r>
              <a:rPr lang="ru-RU" sz="2000" dirty="0"/>
              <a:t>Грядущая</a:t>
            </a:r>
            <a:r>
              <a:rPr lang="ru-RU" sz="2000" dirty="0">
                <a:solidFill>
                  <a:srgbClr val="00FF00"/>
                </a:solidFill>
              </a:rPr>
              <a:t> ГИПЕРСВЯЗНОСТЬ ДАННЫХ </a:t>
            </a:r>
            <a:r>
              <a:rPr lang="ru-RU" sz="2000" dirty="0"/>
              <a:t>разделяет современные технологии на два типа те, что формируют </a:t>
            </a:r>
            <a:r>
              <a:rPr lang="ru-RU" sz="2000" dirty="0" err="1"/>
              <a:t>гиперсвязность</a:t>
            </a:r>
            <a:r>
              <a:rPr lang="ru-RU" sz="2000" dirty="0"/>
              <a:t> и те, что работают тем лучше, чем она выше</a:t>
            </a:r>
          </a:p>
          <a:p>
            <a:pPr marL="720725" indent="-720725">
              <a:spcBef>
                <a:spcPts val="1200"/>
              </a:spcBef>
              <a:buClr>
                <a:srgbClr val="00FF00"/>
              </a:buClr>
              <a:buSzPct val="200000"/>
              <a:buFont typeface="+mj-lt"/>
              <a:buAutoNum type="arabicPeriod"/>
            </a:pPr>
            <a:endParaRPr lang="ru-RU" sz="2000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FFE02D65-5DE3-4EFE-9203-396D9921AAC2}"/>
              </a:ext>
            </a:extLst>
          </p:cNvPr>
          <p:cNvGrpSpPr/>
          <p:nvPr/>
        </p:nvGrpSpPr>
        <p:grpSpPr>
          <a:xfrm>
            <a:off x="7487345" y="4263413"/>
            <a:ext cx="4358592" cy="1713304"/>
            <a:chOff x="3262895" y="2015744"/>
            <a:chExt cx="8829391" cy="3565721"/>
          </a:xfrm>
        </p:grpSpPr>
        <p:sp>
          <p:nvSpPr>
            <p:cNvPr id="38" name="Куб 37">
              <a:extLst>
                <a:ext uri="{FF2B5EF4-FFF2-40B4-BE49-F238E27FC236}">
                  <a16:creationId xmlns:a16="http://schemas.microsoft.com/office/drawing/2014/main" id="{3F17DC39-38F9-4B6D-BBC0-6D16CAA2BDB7}"/>
                </a:ext>
              </a:extLst>
            </p:cNvPr>
            <p:cNvSpPr/>
            <p:nvPr/>
          </p:nvSpPr>
          <p:spPr>
            <a:xfrm>
              <a:off x="6868048" y="4465051"/>
              <a:ext cx="1484566" cy="1083768"/>
            </a:xfrm>
            <a:prstGeom prst="cub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IPv6</a:t>
              </a:r>
              <a:endParaRPr lang="ru-RU" sz="800" b="1" dirty="0"/>
            </a:p>
          </p:txBody>
        </p:sp>
        <p:sp>
          <p:nvSpPr>
            <p:cNvPr id="39" name="Куб 38">
              <a:extLst>
                <a:ext uri="{FF2B5EF4-FFF2-40B4-BE49-F238E27FC236}">
                  <a16:creationId xmlns:a16="http://schemas.microsoft.com/office/drawing/2014/main" id="{5CCEF31B-59EB-41C3-885A-FF5A59628223}"/>
                </a:ext>
              </a:extLst>
            </p:cNvPr>
            <p:cNvSpPr/>
            <p:nvPr/>
          </p:nvSpPr>
          <p:spPr>
            <a:xfrm>
              <a:off x="8164004" y="4432404"/>
              <a:ext cx="1484565" cy="1149061"/>
            </a:xfrm>
            <a:prstGeom prst="cube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5</a:t>
              </a:r>
              <a:r>
                <a:rPr lang="en-US" sz="2000" b="1" dirty="0"/>
                <a:t>G</a:t>
              </a:r>
              <a:endParaRPr lang="ru-RU" sz="2000" dirty="0"/>
            </a:p>
          </p:txBody>
        </p:sp>
        <p:sp>
          <p:nvSpPr>
            <p:cNvPr id="40" name="Куб 39">
              <a:extLst>
                <a:ext uri="{FF2B5EF4-FFF2-40B4-BE49-F238E27FC236}">
                  <a16:creationId xmlns:a16="http://schemas.microsoft.com/office/drawing/2014/main" id="{23E71554-922B-4CB5-B0A0-81CC3793DABC}"/>
                </a:ext>
              </a:extLst>
            </p:cNvPr>
            <p:cNvSpPr/>
            <p:nvPr/>
          </p:nvSpPr>
          <p:spPr>
            <a:xfrm>
              <a:off x="6365886" y="3888448"/>
              <a:ext cx="2228517" cy="824856"/>
            </a:xfrm>
            <a:prstGeom prst="cub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Blockchain</a:t>
              </a:r>
              <a:endParaRPr lang="ru-RU" sz="1050" dirty="0"/>
            </a:p>
          </p:txBody>
        </p:sp>
        <p:sp>
          <p:nvSpPr>
            <p:cNvPr id="41" name="Куб 40">
              <a:extLst>
                <a:ext uri="{FF2B5EF4-FFF2-40B4-BE49-F238E27FC236}">
                  <a16:creationId xmlns:a16="http://schemas.microsoft.com/office/drawing/2014/main" id="{E254F20C-1C8B-4D92-9988-AD5A9C16AF72}"/>
                </a:ext>
              </a:extLst>
            </p:cNvPr>
            <p:cNvSpPr/>
            <p:nvPr/>
          </p:nvSpPr>
          <p:spPr>
            <a:xfrm>
              <a:off x="6422365" y="2983172"/>
              <a:ext cx="2278489" cy="1048450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Smart Contracts</a:t>
              </a:r>
              <a:endParaRPr lang="ru-RU" sz="1100" b="1" dirty="0"/>
            </a:p>
          </p:txBody>
        </p:sp>
        <p:sp>
          <p:nvSpPr>
            <p:cNvPr id="42" name="Куб 41">
              <a:extLst>
                <a:ext uri="{FF2B5EF4-FFF2-40B4-BE49-F238E27FC236}">
                  <a16:creationId xmlns:a16="http://schemas.microsoft.com/office/drawing/2014/main" id="{AFF6539F-377C-42DA-B42F-D11610138501}"/>
                </a:ext>
              </a:extLst>
            </p:cNvPr>
            <p:cNvSpPr/>
            <p:nvPr/>
          </p:nvSpPr>
          <p:spPr>
            <a:xfrm>
              <a:off x="8349853" y="3095295"/>
              <a:ext cx="1484565" cy="1630262"/>
            </a:xfrm>
            <a:prstGeom prst="cub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IoT</a:t>
              </a:r>
              <a:r>
                <a:rPr lang="ru-RU" sz="1600" b="1" dirty="0"/>
                <a:t>/</a:t>
              </a:r>
              <a:r>
                <a:rPr lang="en-US" sz="1600" b="1" dirty="0"/>
                <a:t> </a:t>
              </a:r>
              <a:r>
                <a:rPr lang="en-US" sz="1600" b="1" dirty="0" err="1"/>
                <a:t>IIoT</a:t>
              </a:r>
              <a:endParaRPr lang="ru-RU" sz="1600" b="1" dirty="0"/>
            </a:p>
          </p:txBody>
        </p:sp>
        <p:sp>
          <p:nvSpPr>
            <p:cNvPr id="43" name="Куб 42">
              <a:extLst>
                <a:ext uri="{FF2B5EF4-FFF2-40B4-BE49-F238E27FC236}">
                  <a16:creationId xmlns:a16="http://schemas.microsoft.com/office/drawing/2014/main" id="{723B2EE1-073B-4B3A-BE3F-D375D25B9B88}"/>
                </a:ext>
              </a:extLst>
            </p:cNvPr>
            <p:cNvSpPr/>
            <p:nvPr/>
          </p:nvSpPr>
          <p:spPr>
            <a:xfrm>
              <a:off x="9574329" y="2899449"/>
              <a:ext cx="1113252" cy="2649370"/>
            </a:xfrm>
            <a:prstGeom prst="cub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3B5B6632-8869-443F-8E28-6D2E8C3334B9}"/>
                </a:ext>
              </a:extLst>
            </p:cNvPr>
            <p:cNvSpPr/>
            <p:nvPr/>
          </p:nvSpPr>
          <p:spPr>
            <a:xfrm rot="16200000">
              <a:off x="9073681" y="4249806"/>
              <a:ext cx="1845057" cy="6234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/>
                <a:t>Big</a:t>
              </a:r>
              <a:r>
                <a:rPr lang="en-US" sz="1400" b="1" dirty="0"/>
                <a:t> </a:t>
              </a:r>
              <a:r>
                <a:rPr lang="en-US" sz="1200" b="1" dirty="0"/>
                <a:t>Data</a:t>
              </a:r>
              <a:endParaRPr lang="en-US" sz="1400" b="1" dirty="0"/>
            </a:p>
          </p:txBody>
        </p: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816E155E-D4E1-47A9-B244-13643D3B6DC8}"/>
                </a:ext>
              </a:extLst>
            </p:cNvPr>
            <p:cNvGrpSpPr/>
            <p:nvPr/>
          </p:nvGrpSpPr>
          <p:grpSpPr>
            <a:xfrm>
              <a:off x="3262895" y="2080813"/>
              <a:ext cx="8829391" cy="2001742"/>
              <a:chOff x="-2817972" y="2166531"/>
              <a:chExt cx="9125715" cy="2421667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A0F7373-3C3B-43F9-9901-C8AD9EEA8173}"/>
                  </a:ext>
                </a:extLst>
              </p:cNvPr>
              <p:cNvSpPr txBox="1"/>
              <p:nvPr/>
            </p:nvSpPr>
            <p:spPr>
              <a:xfrm>
                <a:off x="-2817972" y="3976733"/>
                <a:ext cx="3035619" cy="611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4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Создают</a:t>
                </a:r>
              </a:p>
            </p:txBody>
          </p:sp>
          <p:sp>
            <p:nvSpPr>
              <p:cNvPr id="50" name="Куб 49">
                <a:extLst>
                  <a:ext uri="{FF2B5EF4-FFF2-40B4-BE49-F238E27FC236}">
                    <a16:creationId xmlns:a16="http://schemas.microsoft.com/office/drawing/2014/main" id="{7458760A-86DB-49D4-9593-4C8579242398}"/>
                  </a:ext>
                </a:extLst>
              </p:cNvPr>
              <p:cNvSpPr/>
              <p:nvPr/>
            </p:nvSpPr>
            <p:spPr>
              <a:xfrm>
                <a:off x="-1352244" y="3031595"/>
                <a:ext cx="7659987" cy="640136"/>
              </a:xfrm>
              <a:prstGeom prst="cube">
                <a:avLst>
                  <a:gd name="adj" fmla="val 96630"/>
                </a:avLst>
              </a:prstGeom>
              <a:noFill/>
              <a:ln w="63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5F3545E-59A3-4D7E-BA8A-CC80AD82D5D2}"/>
                  </a:ext>
                </a:extLst>
              </p:cNvPr>
              <p:cNvSpPr txBox="1"/>
              <p:nvPr/>
            </p:nvSpPr>
            <p:spPr>
              <a:xfrm>
                <a:off x="-2331391" y="2166531"/>
                <a:ext cx="2778924" cy="774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4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Используют</a:t>
                </a:r>
              </a:p>
            </p:txBody>
          </p:sp>
        </p:grpSp>
        <p:sp>
          <p:nvSpPr>
            <p:cNvPr id="46" name="Куб 45">
              <a:extLst>
                <a:ext uri="{FF2B5EF4-FFF2-40B4-BE49-F238E27FC236}">
                  <a16:creationId xmlns:a16="http://schemas.microsoft.com/office/drawing/2014/main" id="{1CDA107E-E26D-42DB-885A-D5A8815B3FD2}"/>
                </a:ext>
              </a:extLst>
            </p:cNvPr>
            <p:cNvSpPr/>
            <p:nvPr/>
          </p:nvSpPr>
          <p:spPr>
            <a:xfrm>
              <a:off x="6356692" y="2273868"/>
              <a:ext cx="1155281" cy="994153"/>
            </a:xfrm>
            <a:prstGeom prst="cub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AI</a:t>
              </a:r>
              <a:endParaRPr lang="ru-RU" sz="900" b="1" dirty="0"/>
            </a:p>
          </p:txBody>
        </p:sp>
        <p:sp>
          <p:nvSpPr>
            <p:cNvPr id="47" name="Куб 46">
              <a:extLst>
                <a:ext uri="{FF2B5EF4-FFF2-40B4-BE49-F238E27FC236}">
                  <a16:creationId xmlns:a16="http://schemas.microsoft.com/office/drawing/2014/main" id="{FAF0DD6E-1B0B-418F-B63F-0BD4481D30F3}"/>
                </a:ext>
              </a:extLst>
            </p:cNvPr>
            <p:cNvSpPr/>
            <p:nvPr/>
          </p:nvSpPr>
          <p:spPr>
            <a:xfrm>
              <a:off x="7373491" y="2015744"/>
              <a:ext cx="1930478" cy="1251893"/>
            </a:xfrm>
            <a:prstGeom prst="cub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VR</a:t>
              </a:r>
              <a:r>
                <a:rPr lang="ru-RU" sz="1400" b="1" dirty="0"/>
                <a:t>/</a:t>
              </a:r>
              <a:r>
                <a:rPr lang="en-US" sz="1400" b="1" dirty="0"/>
                <a:t>AR</a:t>
              </a:r>
              <a:endParaRPr lang="ru-RU" sz="600" b="1" dirty="0"/>
            </a:p>
          </p:txBody>
        </p:sp>
        <p:sp>
          <p:nvSpPr>
            <p:cNvPr id="48" name="Куб 47">
              <a:extLst>
                <a:ext uri="{FF2B5EF4-FFF2-40B4-BE49-F238E27FC236}">
                  <a16:creationId xmlns:a16="http://schemas.microsoft.com/office/drawing/2014/main" id="{D77AA076-5F4C-4C21-ADBA-7A779A25637E}"/>
                </a:ext>
              </a:extLst>
            </p:cNvPr>
            <p:cNvSpPr/>
            <p:nvPr/>
          </p:nvSpPr>
          <p:spPr>
            <a:xfrm>
              <a:off x="9092136" y="2017567"/>
              <a:ext cx="1930478" cy="1251893"/>
            </a:xfrm>
            <a:prstGeom prst="cub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Digital</a:t>
              </a:r>
              <a:r>
                <a:rPr lang="ru-RU" sz="1400" b="1" dirty="0"/>
                <a:t> </a:t>
              </a:r>
              <a:r>
                <a:rPr lang="en-US" sz="1400" b="1" dirty="0"/>
                <a:t>Twin</a:t>
              </a:r>
              <a:endParaRPr lang="ru-RU" sz="1400" b="1"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B9DC2DB-C2FF-4F6C-8A00-EF6E0AB075C3}"/>
              </a:ext>
            </a:extLst>
          </p:cNvPr>
          <p:cNvGrpSpPr/>
          <p:nvPr/>
        </p:nvGrpSpPr>
        <p:grpSpPr>
          <a:xfrm>
            <a:off x="8303878" y="1609138"/>
            <a:ext cx="3297933" cy="941351"/>
            <a:chOff x="8303878" y="1609138"/>
            <a:chExt cx="3297933" cy="941351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D3530A84-6A57-4BD8-BC05-024C01DF9B00}"/>
                </a:ext>
              </a:extLst>
            </p:cNvPr>
            <p:cNvSpPr/>
            <p:nvPr/>
          </p:nvSpPr>
          <p:spPr>
            <a:xfrm>
              <a:off x="8489588" y="1609138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5D42B9E6-C2B1-4586-8633-C0F430C61C55}"/>
                </a:ext>
              </a:extLst>
            </p:cNvPr>
            <p:cNvSpPr/>
            <p:nvPr/>
          </p:nvSpPr>
          <p:spPr>
            <a:xfrm>
              <a:off x="9797960" y="1609138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871D45D9-4932-4BE8-AC33-AB01E81B5A54}"/>
                </a:ext>
              </a:extLst>
            </p:cNvPr>
            <p:cNvSpPr/>
            <p:nvPr/>
          </p:nvSpPr>
          <p:spPr>
            <a:xfrm>
              <a:off x="10953935" y="1609138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Дуга 5">
              <a:extLst>
                <a:ext uri="{FF2B5EF4-FFF2-40B4-BE49-F238E27FC236}">
                  <a16:creationId xmlns:a16="http://schemas.microsoft.com/office/drawing/2014/main" id="{CB4AAC36-D60B-405F-816E-EB5CDFE79029}"/>
                </a:ext>
              </a:extLst>
            </p:cNvPr>
            <p:cNvSpPr/>
            <p:nvPr/>
          </p:nvSpPr>
          <p:spPr>
            <a:xfrm>
              <a:off x="8303878" y="1657084"/>
              <a:ext cx="828619" cy="457200"/>
            </a:xfrm>
            <a:prstGeom prst="arc">
              <a:avLst>
                <a:gd name="adj1" fmla="val 254878"/>
                <a:gd name="adj2" fmla="val 1039894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Дуга 27">
              <a:extLst>
                <a:ext uri="{FF2B5EF4-FFF2-40B4-BE49-F238E27FC236}">
                  <a16:creationId xmlns:a16="http://schemas.microsoft.com/office/drawing/2014/main" id="{5B6F3747-B179-4121-825A-651EEFB71D14}"/>
                </a:ext>
              </a:extLst>
            </p:cNvPr>
            <p:cNvSpPr/>
            <p:nvPr/>
          </p:nvSpPr>
          <p:spPr>
            <a:xfrm flipV="1">
              <a:off x="10773192" y="2114284"/>
              <a:ext cx="828619" cy="436205"/>
            </a:xfrm>
            <a:prstGeom prst="arc">
              <a:avLst>
                <a:gd name="adj1" fmla="val 254878"/>
                <a:gd name="adj2" fmla="val 1039894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87375AD1-5E04-43D8-90C6-DAF1634D39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30420" y="2082026"/>
              <a:ext cx="798567" cy="201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DDFAE6E-F102-4BE2-BA75-8B06A99C4015}"/>
              </a:ext>
            </a:extLst>
          </p:cNvPr>
          <p:cNvGrpSpPr/>
          <p:nvPr/>
        </p:nvGrpSpPr>
        <p:grpSpPr>
          <a:xfrm>
            <a:off x="8411774" y="2906279"/>
            <a:ext cx="3190037" cy="592480"/>
            <a:chOff x="8096472" y="2674583"/>
            <a:chExt cx="3912545" cy="804262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7ADC1AE5-E162-4256-B38D-96A48AD767DF}"/>
                </a:ext>
              </a:extLst>
            </p:cNvPr>
            <p:cNvGrpSpPr/>
            <p:nvPr/>
          </p:nvGrpSpPr>
          <p:grpSpPr>
            <a:xfrm>
              <a:off x="8096472" y="2802961"/>
              <a:ext cx="3912545" cy="675884"/>
              <a:chOff x="8351986" y="2642716"/>
              <a:chExt cx="4015574" cy="938684"/>
            </a:xfrm>
          </p:grpSpPr>
          <p:cxnSp>
            <p:nvCxnSpPr>
              <p:cNvPr id="7" name="Соединитель: уступ 6">
                <a:extLst>
                  <a:ext uri="{FF2B5EF4-FFF2-40B4-BE49-F238E27FC236}">
                    <a16:creationId xmlns:a16="http://schemas.microsoft.com/office/drawing/2014/main" id="{9A443856-1E62-456F-920C-E2A576FB6BA4}"/>
                  </a:ext>
                </a:extLst>
              </p:cNvPr>
              <p:cNvCxnSpPr/>
              <p:nvPr/>
            </p:nvCxnSpPr>
            <p:spPr>
              <a:xfrm>
                <a:off x="8351986" y="2667000"/>
                <a:ext cx="914400" cy="914400"/>
              </a:xfrm>
              <a:prstGeom prst="bentConnector3">
                <a:avLst/>
              </a:prstGeom>
              <a:ln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Соединитель: уступ 51">
                <a:extLst>
                  <a:ext uri="{FF2B5EF4-FFF2-40B4-BE49-F238E27FC236}">
                    <a16:creationId xmlns:a16="http://schemas.microsoft.com/office/drawing/2014/main" id="{6436C6E1-0896-4DDA-AA28-40CF967F79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83197" y="2667000"/>
                <a:ext cx="914400" cy="914400"/>
              </a:xfrm>
              <a:prstGeom prst="bentConnector3">
                <a:avLst/>
              </a:prstGeom>
              <a:ln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Соединитель: уступ 52">
                <a:extLst>
                  <a:ext uri="{FF2B5EF4-FFF2-40B4-BE49-F238E27FC236}">
                    <a16:creationId xmlns:a16="http://schemas.microsoft.com/office/drawing/2014/main" id="{8ADF3F8E-17AA-44AA-8A14-607DA8F03450}"/>
                  </a:ext>
                </a:extLst>
              </p:cNvPr>
              <p:cNvCxnSpPr/>
              <p:nvPr/>
            </p:nvCxnSpPr>
            <p:spPr>
              <a:xfrm>
                <a:off x="9456623" y="2654858"/>
                <a:ext cx="914400" cy="914400"/>
              </a:xfrm>
              <a:prstGeom prst="bentConnector3">
                <a:avLst/>
              </a:prstGeom>
              <a:ln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Соединитель: уступ 53">
                <a:extLst>
                  <a:ext uri="{FF2B5EF4-FFF2-40B4-BE49-F238E27FC236}">
                    <a16:creationId xmlns:a16="http://schemas.microsoft.com/office/drawing/2014/main" id="{7A090D19-E0D7-4D57-A95C-85C50690B2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7834" y="2654858"/>
                <a:ext cx="914400" cy="914400"/>
              </a:xfrm>
              <a:prstGeom prst="bentConnector3">
                <a:avLst/>
              </a:prstGeom>
              <a:ln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Соединитель: уступ 54">
                <a:extLst>
                  <a:ext uri="{FF2B5EF4-FFF2-40B4-BE49-F238E27FC236}">
                    <a16:creationId xmlns:a16="http://schemas.microsoft.com/office/drawing/2014/main" id="{251DE4DE-D6C6-45C6-ACC9-7C91D3A105C0}"/>
                  </a:ext>
                </a:extLst>
              </p:cNvPr>
              <p:cNvCxnSpPr/>
              <p:nvPr/>
            </p:nvCxnSpPr>
            <p:spPr>
              <a:xfrm>
                <a:off x="10561260" y="2642716"/>
                <a:ext cx="914400" cy="914400"/>
              </a:xfrm>
              <a:prstGeom prst="bentConnector3">
                <a:avLst/>
              </a:prstGeom>
              <a:ln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Соединитель: уступ 55">
                <a:extLst>
                  <a:ext uri="{FF2B5EF4-FFF2-40B4-BE49-F238E27FC236}">
                    <a16:creationId xmlns:a16="http://schemas.microsoft.com/office/drawing/2014/main" id="{BE955C3C-BACC-4B73-9410-6DC308D937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453160" y="2642716"/>
                <a:ext cx="914400" cy="914400"/>
              </a:xfrm>
              <a:prstGeom prst="bentConnector3">
                <a:avLst/>
              </a:prstGeom>
              <a:ln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20D6A7F5-38DA-4A62-BA19-BA3B7E652CFB}"/>
                </a:ext>
              </a:extLst>
            </p:cNvPr>
            <p:cNvGrpSpPr/>
            <p:nvPr/>
          </p:nvGrpSpPr>
          <p:grpSpPr>
            <a:xfrm flipV="1">
              <a:off x="8258565" y="2674583"/>
              <a:ext cx="3658537" cy="571830"/>
              <a:chOff x="8351986" y="2642716"/>
              <a:chExt cx="3754885" cy="938684"/>
            </a:xfrm>
          </p:grpSpPr>
          <p:cxnSp>
            <p:nvCxnSpPr>
              <p:cNvPr id="58" name="Соединитель: уступ 57">
                <a:extLst>
                  <a:ext uri="{FF2B5EF4-FFF2-40B4-BE49-F238E27FC236}">
                    <a16:creationId xmlns:a16="http://schemas.microsoft.com/office/drawing/2014/main" id="{7D44F5FC-3DBB-4C3F-9439-2FD696ACB2AF}"/>
                  </a:ext>
                </a:extLst>
              </p:cNvPr>
              <p:cNvCxnSpPr/>
              <p:nvPr/>
            </p:nvCxnSpPr>
            <p:spPr>
              <a:xfrm>
                <a:off x="8351986" y="2667000"/>
                <a:ext cx="914400" cy="914400"/>
              </a:xfrm>
              <a:prstGeom prst="bentConnector3">
                <a:avLst/>
              </a:prstGeom>
              <a:ln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Соединитель: уступ 58">
                <a:extLst>
                  <a:ext uri="{FF2B5EF4-FFF2-40B4-BE49-F238E27FC236}">
                    <a16:creationId xmlns:a16="http://schemas.microsoft.com/office/drawing/2014/main" id="{4BFA8C41-E6AF-4050-BBFD-4D64679287E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9100509" y="2716571"/>
                <a:ext cx="797089" cy="864826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Соединитель: уступ 59">
                <a:extLst>
                  <a:ext uri="{FF2B5EF4-FFF2-40B4-BE49-F238E27FC236}">
                    <a16:creationId xmlns:a16="http://schemas.microsoft.com/office/drawing/2014/main" id="{12872AAE-8D3E-4A6F-AE9C-D08AD88196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10859" y="2694362"/>
                <a:ext cx="760164" cy="874894"/>
              </a:xfrm>
              <a:prstGeom prst="bentConnector3">
                <a:avLst/>
              </a:prstGeom>
              <a:ln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Соединитель: уступ 60">
                <a:extLst>
                  <a:ext uri="{FF2B5EF4-FFF2-40B4-BE49-F238E27FC236}">
                    <a16:creationId xmlns:a16="http://schemas.microsoft.com/office/drawing/2014/main" id="{6763B68D-B13A-4812-BFF0-E7352093F2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22661" y="2654857"/>
                <a:ext cx="914400" cy="914401"/>
              </a:xfrm>
              <a:prstGeom prst="bentConnector3">
                <a:avLst/>
              </a:prstGeom>
              <a:ln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Соединитель: уступ 61">
                <a:extLst>
                  <a:ext uri="{FF2B5EF4-FFF2-40B4-BE49-F238E27FC236}">
                    <a16:creationId xmlns:a16="http://schemas.microsoft.com/office/drawing/2014/main" id="{DE0705B9-E407-48C6-8107-9B12FCAF677A}"/>
                  </a:ext>
                </a:extLst>
              </p:cNvPr>
              <p:cNvCxnSpPr/>
              <p:nvPr/>
            </p:nvCxnSpPr>
            <p:spPr>
              <a:xfrm>
                <a:off x="10561260" y="2642716"/>
                <a:ext cx="914400" cy="914400"/>
              </a:xfrm>
              <a:prstGeom prst="bentConnector3">
                <a:avLst/>
              </a:prstGeom>
              <a:ln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Соединитель: уступ 62">
                <a:extLst>
                  <a:ext uri="{FF2B5EF4-FFF2-40B4-BE49-F238E27FC236}">
                    <a16:creationId xmlns:a16="http://schemas.microsoft.com/office/drawing/2014/main" id="{9B447D21-A15B-4B5E-812C-E170E8583F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192471" y="2642716"/>
                <a:ext cx="914400" cy="914400"/>
              </a:xfrm>
              <a:prstGeom prst="bentConnector3">
                <a:avLst/>
              </a:prstGeom>
              <a:ln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4049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D20EE-6E65-408B-9678-95B0DEFF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049000" cy="1293028"/>
          </a:xfrm>
        </p:spPr>
        <p:txBody>
          <a:bodyPr>
            <a:normAutofit/>
          </a:bodyPr>
          <a:lstStyle/>
          <a:p>
            <a:r>
              <a:rPr lang="ru-RU" sz="3600" dirty="0"/>
              <a:t>Влияние цифровой трансформации будет нарастать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30969-A815-487C-92C4-512BD85AF130}"/>
              </a:ext>
            </a:extLst>
          </p:cNvPr>
          <p:cNvSpPr txBox="1"/>
          <p:nvPr/>
        </p:nvSpPr>
        <p:spPr>
          <a:xfrm>
            <a:off x="1393371" y="1587941"/>
            <a:ext cx="91875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ts val="1200"/>
              </a:spcBef>
              <a:buClr>
                <a:srgbClr val="00FF00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400" dirty="0"/>
              <a:t>Утрата человеком монополии на принятие решения</a:t>
            </a:r>
          </a:p>
          <a:p>
            <a:pPr marL="571500" indent="-571500">
              <a:spcBef>
                <a:spcPts val="1200"/>
              </a:spcBef>
              <a:buClr>
                <a:srgbClr val="00FF00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400" dirty="0"/>
              <a:t>Биометрическая  идентификация личности без согласия человека </a:t>
            </a:r>
          </a:p>
          <a:p>
            <a:pPr marL="571500" indent="-571500">
              <a:spcBef>
                <a:spcPts val="1200"/>
              </a:spcBef>
              <a:buClr>
                <a:srgbClr val="00FF00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400" dirty="0"/>
              <a:t>Развитие моделей в нейронных сетях без контроля человеком</a:t>
            </a:r>
          </a:p>
          <a:p>
            <a:pPr marL="571500" indent="-571500">
              <a:spcBef>
                <a:spcPts val="1200"/>
              </a:spcBef>
              <a:buClr>
                <a:srgbClr val="00FF00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400" dirty="0"/>
              <a:t>Новые профессии обслуживания искусственного интеллекта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11540-531E-49BC-AAAF-E55FBA2C79AC}"/>
              </a:ext>
            </a:extLst>
          </p:cNvPr>
          <p:cNvSpPr txBox="1"/>
          <p:nvPr/>
        </p:nvSpPr>
        <p:spPr>
          <a:xfrm>
            <a:off x="936171" y="5891544"/>
            <a:ext cx="103196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 dirty="0"/>
              <a:t>Применение искусственного интеллекта значительно шире наших ожиданий</a:t>
            </a:r>
          </a:p>
        </p:txBody>
      </p:sp>
    </p:spTree>
    <p:extLst>
      <p:ext uri="{BB962C8B-B14F-4D97-AF65-F5344CB8AC3E}">
        <p14:creationId xmlns:p14="http://schemas.microsoft.com/office/powerpoint/2010/main" val="38012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DBD23-0A3F-4CE9-86C1-6E6B7E29B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2" y="-141575"/>
            <a:ext cx="10570029" cy="1293028"/>
          </a:xfrm>
        </p:spPr>
        <p:txBody>
          <a:bodyPr/>
          <a:lstStyle/>
          <a:p>
            <a:r>
              <a:rPr lang="ru-RU" dirty="0"/>
              <a:t>Ключевые ЗАДАЧИ трансформации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675710-911B-45F3-8948-39791516D628}"/>
              </a:ext>
            </a:extLst>
          </p:cNvPr>
          <p:cNvSpPr txBox="1"/>
          <p:nvPr/>
        </p:nvSpPr>
        <p:spPr>
          <a:xfrm>
            <a:off x="654051" y="1009938"/>
            <a:ext cx="1085215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2175" indent="-804863">
              <a:spcBef>
                <a:spcPts val="1800"/>
              </a:spcBef>
              <a:buClr>
                <a:srgbClr val="00FF00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400" dirty="0"/>
              <a:t>Устранить обострение противоречий между все более цифровым производством и </a:t>
            </a:r>
            <a:r>
              <a:rPr lang="ru-RU" sz="2400" dirty="0">
                <a:solidFill>
                  <a:srgbClr val="00FF00"/>
                </a:solidFill>
              </a:rPr>
              <a:t>архаичной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0FF00"/>
                </a:solidFill>
              </a:rPr>
              <a:t>правовой системой </a:t>
            </a:r>
            <a:r>
              <a:rPr lang="ru-RU" sz="2400" dirty="0"/>
              <a:t>(и прецедентной, и континентальной)</a:t>
            </a:r>
          </a:p>
          <a:p>
            <a:pPr marL="892175" indent="-804863">
              <a:spcBef>
                <a:spcPts val="1800"/>
              </a:spcBef>
              <a:buClr>
                <a:srgbClr val="00FF00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400" dirty="0"/>
              <a:t>Учесть неизбежность развития практики </a:t>
            </a:r>
            <a:r>
              <a:rPr lang="ru-RU" sz="2400" dirty="0">
                <a:solidFill>
                  <a:srgbClr val="00FF00"/>
                </a:solidFill>
              </a:rPr>
              <a:t>сервисной модели управления </a:t>
            </a:r>
          </a:p>
          <a:p>
            <a:pPr marL="892175" indent="-804863">
              <a:spcBef>
                <a:spcPts val="1800"/>
              </a:spcBef>
              <a:buClr>
                <a:srgbClr val="00FF00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400" dirty="0"/>
              <a:t>Увидеть опасность вульгарной цифровизации и включить </a:t>
            </a:r>
            <a:r>
              <a:rPr lang="ru-RU" sz="2400" dirty="0" err="1">
                <a:solidFill>
                  <a:srgbClr val="00FF00"/>
                </a:solidFill>
              </a:rPr>
              <a:t>гиперсвязность</a:t>
            </a:r>
            <a:r>
              <a:rPr lang="ru-RU" sz="2400" dirty="0">
                <a:solidFill>
                  <a:srgbClr val="00FF00"/>
                </a:solidFill>
              </a:rPr>
              <a:t> данных </a:t>
            </a:r>
            <a:r>
              <a:rPr lang="ru-RU" sz="2400" dirty="0"/>
              <a:t>в цели цифровой трансформации общества</a:t>
            </a:r>
          </a:p>
          <a:p>
            <a:pPr marL="892175" indent="-804863">
              <a:spcBef>
                <a:spcPts val="1800"/>
              </a:spcBef>
              <a:buClr>
                <a:srgbClr val="00FF00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400" dirty="0"/>
              <a:t>Устранить </a:t>
            </a:r>
            <a:r>
              <a:rPr lang="ru-RU" sz="2400" dirty="0">
                <a:solidFill>
                  <a:srgbClr val="00FF00"/>
                </a:solidFill>
              </a:rPr>
              <a:t>статичность общественной иерархии</a:t>
            </a:r>
          </a:p>
          <a:p>
            <a:pPr marL="892175" indent="-804863">
              <a:spcBef>
                <a:spcPts val="1800"/>
              </a:spcBef>
              <a:buClr>
                <a:srgbClr val="00FF00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400" dirty="0"/>
              <a:t>Укрепить </a:t>
            </a:r>
            <a:r>
              <a:rPr lang="ru-RU" sz="2400" dirty="0">
                <a:solidFill>
                  <a:srgbClr val="00FF00"/>
                </a:solidFill>
              </a:rPr>
              <a:t>информационную безопасность</a:t>
            </a:r>
            <a:r>
              <a:rPr lang="ru-RU" sz="2400" dirty="0"/>
              <a:t>, исключить утечки персональных данных</a:t>
            </a:r>
          </a:p>
          <a:p>
            <a:pPr marL="892175" indent="-804863">
              <a:spcBef>
                <a:spcPts val="1800"/>
              </a:spcBef>
              <a:buClr>
                <a:srgbClr val="00FF00"/>
              </a:buClr>
              <a:buSzPct val="200000"/>
              <a:buFont typeface="Wingdings" panose="05000000000000000000" pitchFamily="2" charset="2"/>
              <a:buChar char="§"/>
            </a:pPr>
            <a:endParaRPr lang="ru-RU" sz="2400" dirty="0"/>
          </a:p>
          <a:p>
            <a:pPr marL="342900" indent="-342900">
              <a:spcBef>
                <a:spcPts val="1800"/>
              </a:spcBef>
              <a:buClr>
                <a:srgbClr val="00FF00"/>
              </a:buClr>
              <a:buSzPct val="200000"/>
              <a:buFont typeface="Wingdings" panose="05000000000000000000" pitchFamily="2" charset="2"/>
              <a:buChar char="§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70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9ED45-FED3-450C-8969-303573682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940" y="217312"/>
            <a:ext cx="10803718" cy="940597"/>
          </a:xfrm>
        </p:spPr>
        <p:txBody>
          <a:bodyPr>
            <a:noAutofit/>
          </a:bodyPr>
          <a:lstStyle/>
          <a:p>
            <a:r>
              <a:rPr lang="ru-RU" sz="3200" dirty="0"/>
              <a:t>Вероятные Свойства общественной иерархии в условиях </a:t>
            </a:r>
            <a:r>
              <a:rPr lang="ru-RU" sz="3200" dirty="0" err="1"/>
              <a:t>гиперсвязности</a:t>
            </a:r>
            <a:endParaRPr lang="ru-RU" sz="3200" dirty="0"/>
          </a:p>
        </p:txBody>
      </p:sp>
      <p:sp>
        <p:nvSpPr>
          <p:cNvPr id="206" name="Стрелка: вверх-вниз 205">
            <a:extLst>
              <a:ext uri="{FF2B5EF4-FFF2-40B4-BE49-F238E27FC236}">
                <a16:creationId xmlns:a16="http://schemas.microsoft.com/office/drawing/2014/main" id="{69699EF4-3CF3-47AA-B30C-2D5C8470D982}"/>
              </a:ext>
            </a:extLst>
          </p:cNvPr>
          <p:cNvSpPr/>
          <p:nvPr/>
        </p:nvSpPr>
        <p:spPr>
          <a:xfrm>
            <a:off x="6026262" y="2151011"/>
            <a:ext cx="669075" cy="3105426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7" name="Picture 7">
            <a:extLst>
              <a:ext uri="{FF2B5EF4-FFF2-40B4-BE49-F238E27FC236}">
                <a16:creationId xmlns:a16="http://schemas.microsoft.com/office/drawing/2014/main" id="{1FE984CE-2CE7-469B-BCA3-B5C49B177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30" y="3433534"/>
            <a:ext cx="265458" cy="55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" name="TextBox 208">
            <a:extLst>
              <a:ext uri="{FF2B5EF4-FFF2-40B4-BE49-F238E27FC236}">
                <a16:creationId xmlns:a16="http://schemas.microsoft.com/office/drawing/2014/main" id="{27DB53E0-73DD-475F-BB40-EDA65ECC9713}"/>
              </a:ext>
            </a:extLst>
          </p:cNvPr>
          <p:cNvSpPr txBox="1"/>
          <p:nvPr/>
        </p:nvSpPr>
        <p:spPr>
          <a:xfrm>
            <a:off x="5419615" y="1717613"/>
            <a:ext cx="2290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FF00"/>
                </a:solidFill>
              </a:rPr>
              <a:t>ДИНАМИЧНОСТЬ</a:t>
            </a:r>
            <a:endParaRPr lang="ru-RU" dirty="0">
              <a:solidFill>
                <a:srgbClr val="00FF00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39A6BEC-FDB0-4ECB-ACA9-70C422668957}"/>
              </a:ext>
            </a:extLst>
          </p:cNvPr>
          <p:cNvGrpSpPr/>
          <p:nvPr/>
        </p:nvGrpSpPr>
        <p:grpSpPr>
          <a:xfrm>
            <a:off x="6887193" y="2186405"/>
            <a:ext cx="4651408" cy="3105426"/>
            <a:chOff x="6885526" y="1430886"/>
            <a:chExt cx="4651408" cy="3105426"/>
          </a:xfrm>
        </p:grpSpPr>
        <p:sp>
          <p:nvSpPr>
            <p:cNvPr id="202" name="Равнобедренный треугольник 201">
              <a:extLst>
                <a:ext uri="{FF2B5EF4-FFF2-40B4-BE49-F238E27FC236}">
                  <a16:creationId xmlns:a16="http://schemas.microsoft.com/office/drawing/2014/main" id="{11714DD9-BAD9-4519-B60B-C46FDD11503E}"/>
                </a:ext>
              </a:extLst>
            </p:cNvPr>
            <p:cNvSpPr/>
            <p:nvPr/>
          </p:nvSpPr>
          <p:spPr>
            <a:xfrm>
              <a:off x="9109836" y="1430886"/>
              <a:ext cx="734883" cy="690676"/>
            </a:xfrm>
            <a:prstGeom prst="triangl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Равнобедренный треугольник 198">
              <a:extLst>
                <a:ext uri="{FF2B5EF4-FFF2-40B4-BE49-F238E27FC236}">
                  <a16:creationId xmlns:a16="http://schemas.microsoft.com/office/drawing/2014/main" id="{BC34E540-AE01-4798-819E-B56B7E675106}"/>
                </a:ext>
              </a:extLst>
            </p:cNvPr>
            <p:cNvSpPr/>
            <p:nvPr/>
          </p:nvSpPr>
          <p:spPr>
            <a:xfrm>
              <a:off x="7630289" y="2684365"/>
              <a:ext cx="734883" cy="690676"/>
            </a:xfrm>
            <a:prstGeom prst="triangl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Равнобедренный треугольник 196">
              <a:extLst>
                <a:ext uri="{FF2B5EF4-FFF2-40B4-BE49-F238E27FC236}">
                  <a16:creationId xmlns:a16="http://schemas.microsoft.com/office/drawing/2014/main" id="{E160234D-A69A-40D7-844F-B8E6A0BFDE5D}"/>
                </a:ext>
              </a:extLst>
            </p:cNvPr>
            <p:cNvSpPr/>
            <p:nvPr/>
          </p:nvSpPr>
          <p:spPr>
            <a:xfrm>
              <a:off x="9032449" y="2684365"/>
              <a:ext cx="734883" cy="690676"/>
            </a:xfrm>
            <a:prstGeom prst="triangl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Равнобедренный треугольник 193">
              <a:extLst>
                <a:ext uri="{FF2B5EF4-FFF2-40B4-BE49-F238E27FC236}">
                  <a16:creationId xmlns:a16="http://schemas.microsoft.com/office/drawing/2014/main" id="{17341927-718A-43C5-8441-0B2D9174C79A}"/>
                </a:ext>
              </a:extLst>
            </p:cNvPr>
            <p:cNvSpPr/>
            <p:nvPr/>
          </p:nvSpPr>
          <p:spPr>
            <a:xfrm>
              <a:off x="10216335" y="2684365"/>
              <a:ext cx="734883" cy="690676"/>
            </a:xfrm>
            <a:prstGeom prst="triangl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8" name="Прямая соединительная линия 147">
              <a:extLst>
                <a:ext uri="{FF2B5EF4-FFF2-40B4-BE49-F238E27FC236}">
                  <a16:creationId xmlns:a16="http://schemas.microsoft.com/office/drawing/2014/main" id="{66EF4707-3AAD-44C9-A957-C26161C0A4AE}"/>
                </a:ext>
              </a:extLst>
            </p:cNvPr>
            <p:cNvCxnSpPr>
              <a:cxnSpLocks/>
              <a:stCxn id="194" idx="0"/>
            </p:cNvCxnSpPr>
            <p:nvPr/>
          </p:nvCxnSpPr>
          <p:spPr>
            <a:xfrm flipH="1" flipV="1">
              <a:off x="9502001" y="2170977"/>
              <a:ext cx="1081775" cy="513388"/>
            </a:xfrm>
            <a:prstGeom prst="line">
              <a:avLst/>
            </a:prstGeom>
            <a:ln w="63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единительная линия 151">
              <a:extLst>
                <a:ext uri="{FF2B5EF4-FFF2-40B4-BE49-F238E27FC236}">
                  <a16:creationId xmlns:a16="http://schemas.microsoft.com/office/drawing/2014/main" id="{F1F2B327-6C4F-4271-93FA-6EC2AE48905F}"/>
                </a:ext>
              </a:extLst>
            </p:cNvPr>
            <p:cNvCxnSpPr>
              <a:cxnSpLocks/>
              <a:stCxn id="199" idx="0"/>
            </p:cNvCxnSpPr>
            <p:nvPr/>
          </p:nvCxnSpPr>
          <p:spPr>
            <a:xfrm flipV="1">
              <a:off x="7997731" y="2156455"/>
              <a:ext cx="1479546" cy="527910"/>
            </a:xfrm>
            <a:prstGeom prst="line">
              <a:avLst/>
            </a:prstGeom>
            <a:ln w="63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единительная линия 153">
              <a:extLst>
                <a:ext uri="{FF2B5EF4-FFF2-40B4-BE49-F238E27FC236}">
                  <a16:creationId xmlns:a16="http://schemas.microsoft.com/office/drawing/2014/main" id="{13CC29E0-EA76-4066-B799-F061579CB213}"/>
                </a:ext>
              </a:extLst>
            </p:cNvPr>
            <p:cNvCxnSpPr>
              <a:cxnSpLocks/>
              <a:stCxn id="197" idx="0"/>
            </p:cNvCxnSpPr>
            <p:nvPr/>
          </p:nvCxnSpPr>
          <p:spPr>
            <a:xfrm flipV="1">
              <a:off x="9399891" y="2183065"/>
              <a:ext cx="81377" cy="501300"/>
            </a:xfrm>
            <a:prstGeom prst="line">
              <a:avLst/>
            </a:prstGeom>
            <a:ln w="63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Равнобедренный треугольник 190">
              <a:extLst>
                <a:ext uri="{FF2B5EF4-FFF2-40B4-BE49-F238E27FC236}">
                  <a16:creationId xmlns:a16="http://schemas.microsoft.com/office/drawing/2014/main" id="{DEF3B6EB-9214-4059-A8DA-0BE297C7BCBA}"/>
                </a:ext>
              </a:extLst>
            </p:cNvPr>
            <p:cNvSpPr/>
            <p:nvPr/>
          </p:nvSpPr>
          <p:spPr>
            <a:xfrm>
              <a:off x="6885526" y="3845636"/>
              <a:ext cx="734883" cy="690676"/>
            </a:xfrm>
            <a:prstGeom prst="triangl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Равнобедренный треугольник 188">
              <a:extLst>
                <a:ext uri="{FF2B5EF4-FFF2-40B4-BE49-F238E27FC236}">
                  <a16:creationId xmlns:a16="http://schemas.microsoft.com/office/drawing/2014/main" id="{3611D994-2A0A-4FEC-93A3-70633A6CB7CF}"/>
                </a:ext>
              </a:extLst>
            </p:cNvPr>
            <p:cNvSpPr/>
            <p:nvPr/>
          </p:nvSpPr>
          <p:spPr>
            <a:xfrm>
              <a:off x="8450160" y="3845636"/>
              <a:ext cx="734883" cy="690676"/>
            </a:xfrm>
            <a:prstGeom prst="triangl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Равнобедренный треугольник 185">
              <a:extLst>
                <a:ext uri="{FF2B5EF4-FFF2-40B4-BE49-F238E27FC236}">
                  <a16:creationId xmlns:a16="http://schemas.microsoft.com/office/drawing/2014/main" id="{E8EA332C-A7F8-4777-81E2-CE5D45BFA762}"/>
                </a:ext>
              </a:extLst>
            </p:cNvPr>
            <p:cNvSpPr/>
            <p:nvPr/>
          </p:nvSpPr>
          <p:spPr>
            <a:xfrm>
              <a:off x="10014795" y="3845636"/>
              <a:ext cx="734883" cy="690676"/>
            </a:xfrm>
            <a:prstGeom prst="triangl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59" name="Прямая соединительная линия 158">
              <a:extLst>
                <a:ext uri="{FF2B5EF4-FFF2-40B4-BE49-F238E27FC236}">
                  <a16:creationId xmlns:a16="http://schemas.microsoft.com/office/drawing/2014/main" id="{14CC08B2-7F4A-415A-B2BD-6B47072783C1}"/>
                </a:ext>
              </a:extLst>
            </p:cNvPr>
            <p:cNvCxnSpPr>
              <a:cxnSpLocks/>
              <a:stCxn id="186" idx="0"/>
              <a:endCxn id="197" idx="3"/>
            </p:cNvCxnSpPr>
            <p:nvPr/>
          </p:nvCxnSpPr>
          <p:spPr>
            <a:xfrm flipH="1" flipV="1">
              <a:off x="9399891" y="3375041"/>
              <a:ext cx="982346" cy="470594"/>
            </a:xfrm>
            <a:prstGeom prst="line">
              <a:avLst/>
            </a:prstGeom>
            <a:ln w="63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>
              <a:extLst>
                <a:ext uri="{FF2B5EF4-FFF2-40B4-BE49-F238E27FC236}">
                  <a16:creationId xmlns:a16="http://schemas.microsoft.com/office/drawing/2014/main" id="{28F557C6-E613-4DBC-97E3-1E0945ADA0DE}"/>
                </a:ext>
              </a:extLst>
            </p:cNvPr>
            <p:cNvCxnSpPr>
              <a:cxnSpLocks/>
              <a:stCxn id="191" idx="0"/>
            </p:cNvCxnSpPr>
            <p:nvPr/>
          </p:nvCxnSpPr>
          <p:spPr>
            <a:xfrm flipV="1">
              <a:off x="7252968" y="3375041"/>
              <a:ext cx="742399" cy="470594"/>
            </a:xfrm>
            <a:prstGeom prst="line">
              <a:avLst/>
            </a:prstGeom>
            <a:ln w="63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>
              <a:extLst>
                <a:ext uri="{FF2B5EF4-FFF2-40B4-BE49-F238E27FC236}">
                  <a16:creationId xmlns:a16="http://schemas.microsoft.com/office/drawing/2014/main" id="{A83E7E95-4874-4C17-AEDB-17CD44C9F84F}"/>
                </a:ext>
              </a:extLst>
            </p:cNvPr>
            <p:cNvCxnSpPr>
              <a:cxnSpLocks/>
              <a:stCxn id="189" idx="0"/>
              <a:endCxn id="197" idx="3"/>
            </p:cNvCxnSpPr>
            <p:nvPr/>
          </p:nvCxnSpPr>
          <p:spPr>
            <a:xfrm flipV="1">
              <a:off x="8817602" y="3375041"/>
              <a:ext cx="582289" cy="470594"/>
            </a:xfrm>
            <a:prstGeom prst="line">
              <a:avLst/>
            </a:prstGeom>
            <a:ln w="63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Равнобедренный треугольник 182">
              <a:extLst>
                <a:ext uri="{FF2B5EF4-FFF2-40B4-BE49-F238E27FC236}">
                  <a16:creationId xmlns:a16="http://schemas.microsoft.com/office/drawing/2014/main" id="{892FB574-D0BB-4045-8696-3A7E6B24AF1C}"/>
                </a:ext>
              </a:extLst>
            </p:cNvPr>
            <p:cNvSpPr/>
            <p:nvPr/>
          </p:nvSpPr>
          <p:spPr>
            <a:xfrm>
              <a:off x="7672783" y="3845636"/>
              <a:ext cx="734883" cy="690676"/>
            </a:xfrm>
            <a:prstGeom prst="triangl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Равнобедренный треугольник 180">
              <a:extLst>
                <a:ext uri="{FF2B5EF4-FFF2-40B4-BE49-F238E27FC236}">
                  <a16:creationId xmlns:a16="http://schemas.microsoft.com/office/drawing/2014/main" id="{E0F0928A-A136-4620-913B-2409302EBA4D}"/>
                </a:ext>
              </a:extLst>
            </p:cNvPr>
            <p:cNvSpPr/>
            <p:nvPr/>
          </p:nvSpPr>
          <p:spPr>
            <a:xfrm>
              <a:off x="9227538" y="3845636"/>
              <a:ext cx="734883" cy="690676"/>
            </a:xfrm>
            <a:prstGeom prst="triangl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Равнобедренный треугольник 177">
              <a:extLst>
                <a:ext uri="{FF2B5EF4-FFF2-40B4-BE49-F238E27FC236}">
                  <a16:creationId xmlns:a16="http://schemas.microsoft.com/office/drawing/2014/main" id="{4BE58004-A184-442C-BDCF-E90A98BA35F0}"/>
                </a:ext>
              </a:extLst>
            </p:cNvPr>
            <p:cNvSpPr/>
            <p:nvPr/>
          </p:nvSpPr>
          <p:spPr>
            <a:xfrm>
              <a:off x="10802051" y="3845636"/>
              <a:ext cx="734883" cy="690676"/>
            </a:xfrm>
            <a:prstGeom prst="triangl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0" name="Прямая соединительная линия 169">
              <a:extLst>
                <a:ext uri="{FF2B5EF4-FFF2-40B4-BE49-F238E27FC236}">
                  <a16:creationId xmlns:a16="http://schemas.microsoft.com/office/drawing/2014/main" id="{5FDD7B51-30C3-4B79-821C-3BE67354168A}"/>
                </a:ext>
              </a:extLst>
            </p:cNvPr>
            <p:cNvCxnSpPr>
              <a:cxnSpLocks/>
              <a:stCxn id="178" idx="0"/>
            </p:cNvCxnSpPr>
            <p:nvPr/>
          </p:nvCxnSpPr>
          <p:spPr>
            <a:xfrm flipH="1" flipV="1">
              <a:off x="10559044" y="3375041"/>
              <a:ext cx="610448" cy="470594"/>
            </a:xfrm>
            <a:prstGeom prst="line">
              <a:avLst/>
            </a:prstGeom>
            <a:ln w="63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Прямая соединительная линия 173">
              <a:extLst>
                <a:ext uri="{FF2B5EF4-FFF2-40B4-BE49-F238E27FC236}">
                  <a16:creationId xmlns:a16="http://schemas.microsoft.com/office/drawing/2014/main" id="{75E078B4-6D4E-45BA-B064-B5469BE5A5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97731" y="3409934"/>
              <a:ext cx="28701" cy="466452"/>
            </a:xfrm>
            <a:prstGeom prst="line">
              <a:avLst/>
            </a:prstGeom>
            <a:ln w="63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>
              <a:extLst>
                <a:ext uri="{FF2B5EF4-FFF2-40B4-BE49-F238E27FC236}">
                  <a16:creationId xmlns:a16="http://schemas.microsoft.com/office/drawing/2014/main" id="{C24FC290-2C60-4D4F-9A59-832E2A5703BD}"/>
                </a:ext>
              </a:extLst>
            </p:cNvPr>
            <p:cNvCxnSpPr>
              <a:cxnSpLocks/>
              <a:stCxn id="181" idx="0"/>
              <a:endCxn id="197" idx="3"/>
            </p:cNvCxnSpPr>
            <p:nvPr/>
          </p:nvCxnSpPr>
          <p:spPr>
            <a:xfrm flipH="1" flipV="1">
              <a:off x="9399891" y="3375041"/>
              <a:ext cx="195089" cy="470594"/>
            </a:xfrm>
            <a:prstGeom prst="line">
              <a:avLst/>
            </a:prstGeom>
            <a:ln w="63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2122442-4F51-404E-9A14-BAE1ED379247}"/>
              </a:ext>
            </a:extLst>
          </p:cNvPr>
          <p:cNvGrpSpPr/>
          <p:nvPr/>
        </p:nvGrpSpPr>
        <p:grpSpPr>
          <a:xfrm>
            <a:off x="233040" y="1729605"/>
            <a:ext cx="11305561" cy="3726823"/>
            <a:chOff x="233040" y="954905"/>
            <a:chExt cx="11305561" cy="3726823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4BCE48FF-6934-4DD3-900B-2EF7F9A628E9}"/>
                </a:ext>
              </a:extLst>
            </p:cNvPr>
            <p:cNvGrpSpPr/>
            <p:nvPr/>
          </p:nvGrpSpPr>
          <p:grpSpPr>
            <a:xfrm>
              <a:off x="6877313" y="1425408"/>
              <a:ext cx="4661288" cy="3105426"/>
              <a:chOff x="13164396" y="1435778"/>
              <a:chExt cx="4661288" cy="3105426"/>
            </a:xfrm>
          </p:grpSpPr>
          <p:grpSp>
            <p:nvGrpSpPr>
              <p:cNvPr id="34" name="Группа 33">
                <a:extLst>
                  <a:ext uri="{FF2B5EF4-FFF2-40B4-BE49-F238E27FC236}">
                    <a16:creationId xmlns:a16="http://schemas.microsoft.com/office/drawing/2014/main" id="{9675B094-5431-4E61-93EA-FF866CD4BEDA}"/>
                  </a:ext>
                </a:extLst>
              </p:cNvPr>
              <p:cNvGrpSpPr/>
              <p:nvPr/>
            </p:nvGrpSpPr>
            <p:grpSpPr>
              <a:xfrm>
                <a:off x="15388706" y="1435778"/>
                <a:ext cx="744763" cy="690676"/>
                <a:chOff x="2834640" y="5052550"/>
                <a:chExt cx="1132625" cy="1076960"/>
              </a:xfrm>
            </p:grpSpPr>
            <p:sp>
              <p:nvSpPr>
                <p:cNvPr id="31" name="Равнобедренный треугольник 30">
                  <a:extLst>
                    <a:ext uri="{FF2B5EF4-FFF2-40B4-BE49-F238E27FC236}">
                      <a16:creationId xmlns:a16="http://schemas.microsoft.com/office/drawing/2014/main" id="{820A3656-BAB0-4124-9654-21C450B0FFAA}"/>
                    </a:ext>
                  </a:extLst>
                </p:cNvPr>
                <p:cNvSpPr/>
                <p:nvPr/>
              </p:nvSpPr>
              <p:spPr>
                <a:xfrm>
                  <a:off x="2849665" y="5097838"/>
                  <a:ext cx="1117600" cy="1031672"/>
                </a:xfrm>
                <a:custGeom>
                  <a:avLst/>
                  <a:gdLst>
                    <a:gd name="connsiteX0" fmla="*/ 0 w 1117600"/>
                    <a:gd name="connsiteY0" fmla="*/ 1076960 h 1076960"/>
                    <a:gd name="connsiteX1" fmla="*/ 558800 w 1117600"/>
                    <a:gd name="connsiteY1" fmla="*/ 0 h 1076960"/>
                    <a:gd name="connsiteX2" fmla="*/ 1117600 w 1117600"/>
                    <a:gd name="connsiteY2" fmla="*/ 1076960 h 1076960"/>
                    <a:gd name="connsiteX3" fmla="*/ 0 w 1117600"/>
                    <a:gd name="connsiteY3" fmla="*/ 1076960 h 1076960"/>
                    <a:gd name="connsiteX0" fmla="*/ 0 w 1117600"/>
                    <a:gd name="connsiteY0" fmla="*/ 1115871 h 1115871"/>
                    <a:gd name="connsiteX1" fmla="*/ 91872 w 1117600"/>
                    <a:gd name="connsiteY1" fmla="*/ 0 h 1115871"/>
                    <a:gd name="connsiteX2" fmla="*/ 1117600 w 1117600"/>
                    <a:gd name="connsiteY2" fmla="*/ 1115871 h 1115871"/>
                    <a:gd name="connsiteX3" fmla="*/ 0 w 1117600"/>
                    <a:gd name="connsiteY3" fmla="*/ 1115871 h 1115871"/>
                    <a:gd name="connsiteX0" fmla="*/ 0 w 1117600"/>
                    <a:gd name="connsiteY0" fmla="*/ 1174237 h 1174237"/>
                    <a:gd name="connsiteX1" fmla="*/ 247515 w 1117600"/>
                    <a:gd name="connsiteY1" fmla="*/ 0 h 1174237"/>
                    <a:gd name="connsiteX2" fmla="*/ 1117600 w 1117600"/>
                    <a:gd name="connsiteY2" fmla="*/ 1174237 h 1174237"/>
                    <a:gd name="connsiteX3" fmla="*/ 0 w 1117600"/>
                    <a:gd name="connsiteY3" fmla="*/ 1174237 h 1174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7600" h="1174237">
                      <a:moveTo>
                        <a:pt x="0" y="1174237"/>
                      </a:moveTo>
                      <a:lnTo>
                        <a:pt x="247515" y="0"/>
                      </a:lnTo>
                      <a:lnTo>
                        <a:pt x="1117600" y="1174237"/>
                      </a:lnTo>
                      <a:lnTo>
                        <a:pt x="0" y="1174237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Равнобедренный треугольник 31">
                  <a:extLst>
                    <a:ext uri="{FF2B5EF4-FFF2-40B4-BE49-F238E27FC236}">
                      <a16:creationId xmlns:a16="http://schemas.microsoft.com/office/drawing/2014/main" id="{27B68454-CA6E-4105-9778-460C8625914A}"/>
                    </a:ext>
                  </a:extLst>
                </p:cNvPr>
                <p:cNvSpPr/>
                <p:nvPr/>
              </p:nvSpPr>
              <p:spPr>
                <a:xfrm>
                  <a:off x="2849665" y="5052550"/>
                  <a:ext cx="1117600" cy="1076960"/>
                </a:xfrm>
                <a:prstGeom prst="triangl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Равнобедренный треугольник 30">
                  <a:extLst>
                    <a:ext uri="{FF2B5EF4-FFF2-40B4-BE49-F238E27FC236}">
                      <a16:creationId xmlns:a16="http://schemas.microsoft.com/office/drawing/2014/main" id="{419A72C3-CA3B-4178-B663-476E233569AE}"/>
                    </a:ext>
                  </a:extLst>
                </p:cNvPr>
                <p:cNvSpPr/>
                <p:nvPr/>
              </p:nvSpPr>
              <p:spPr>
                <a:xfrm flipH="1">
                  <a:off x="2834640" y="5097838"/>
                  <a:ext cx="1117600" cy="1031672"/>
                </a:xfrm>
                <a:custGeom>
                  <a:avLst/>
                  <a:gdLst>
                    <a:gd name="connsiteX0" fmla="*/ 0 w 1117600"/>
                    <a:gd name="connsiteY0" fmla="*/ 1076960 h 1076960"/>
                    <a:gd name="connsiteX1" fmla="*/ 558800 w 1117600"/>
                    <a:gd name="connsiteY1" fmla="*/ 0 h 1076960"/>
                    <a:gd name="connsiteX2" fmla="*/ 1117600 w 1117600"/>
                    <a:gd name="connsiteY2" fmla="*/ 1076960 h 1076960"/>
                    <a:gd name="connsiteX3" fmla="*/ 0 w 1117600"/>
                    <a:gd name="connsiteY3" fmla="*/ 1076960 h 1076960"/>
                    <a:gd name="connsiteX0" fmla="*/ 0 w 1117600"/>
                    <a:gd name="connsiteY0" fmla="*/ 1115871 h 1115871"/>
                    <a:gd name="connsiteX1" fmla="*/ 91872 w 1117600"/>
                    <a:gd name="connsiteY1" fmla="*/ 0 h 1115871"/>
                    <a:gd name="connsiteX2" fmla="*/ 1117600 w 1117600"/>
                    <a:gd name="connsiteY2" fmla="*/ 1115871 h 1115871"/>
                    <a:gd name="connsiteX3" fmla="*/ 0 w 1117600"/>
                    <a:gd name="connsiteY3" fmla="*/ 1115871 h 1115871"/>
                    <a:gd name="connsiteX0" fmla="*/ 0 w 1117600"/>
                    <a:gd name="connsiteY0" fmla="*/ 1174237 h 1174237"/>
                    <a:gd name="connsiteX1" fmla="*/ 247515 w 1117600"/>
                    <a:gd name="connsiteY1" fmla="*/ 0 h 1174237"/>
                    <a:gd name="connsiteX2" fmla="*/ 1117600 w 1117600"/>
                    <a:gd name="connsiteY2" fmla="*/ 1174237 h 1174237"/>
                    <a:gd name="connsiteX3" fmla="*/ 0 w 1117600"/>
                    <a:gd name="connsiteY3" fmla="*/ 1174237 h 1174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7600" h="1174237">
                      <a:moveTo>
                        <a:pt x="0" y="1174237"/>
                      </a:moveTo>
                      <a:lnTo>
                        <a:pt x="247515" y="0"/>
                      </a:lnTo>
                      <a:lnTo>
                        <a:pt x="1117600" y="1174237"/>
                      </a:lnTo>
                      <a:lnTo>
                        <a:pt x="0" y="1174237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F2A2EC18-812E-4792-B834-209650437791}"/>
                  </a:ext>
                </a:extLst>
              </p:cNvPr>
              <p:cNvGrpSpPr/>
              <p:nvPr/>
            </p:nvGrpSpPr>
            <p:grpSpPr>
              <a:xfrm>
                <a:off x="13909159" y="2689257"/>
                <a:ext cx="744763" cy="690676"/>
                <a:chOff x="2834640" y="5052550"/>
                <a:chExt cx="1132625" cy="1076960"/>
              </a:xfrm>
            </p:grpSpPr>
            <p:sp>
              <p:nvSpPr>
                <p:cNvPr id="23" name="Равнобедренный треугольник 30">
                  <a:extLst>
                    <a:ext uri="{FF2B5EF4-FFF2-40B4-BE49-F238E27FC236}">
                      <a16:creationId xmlns:a16="http://schemas.microsoft.com/office/drawing/2014/main" id="{F1F61908-6A13-4BDA-9B3A-23827D661132}"/>
                    </a:ext>
                  </a:extLst>
                </p:cNvPr>
                <p:cNvSpPr/>
                <p:nvPr/>
              </p:nvSpPr>
              <p:spPr>
                <a:xfrm>
                  <a:off x="2849665" y="5097838"/>
                  <a:ext cx="1117600" cy="1031672"/>
                </a:xfrm>
                <a:custGeom>
                  <a:avLst/>
                  <a:gdLst>
                    <a:gd name="connsiteX0" fmla="*/ 0 w 1117600"/>
                    <a:gd name="connsiteY0" fmla="*/ 1076960 h 1076960"/>
                    <a:gd name="connsiteX1" fmla="*/ 558800 w 1117600"/>
                    <a:gd name="connsiteY1" fmla="*/ 0 h 1076960"/>
                    <a:gd name="connsiteX2" fmla="*/ 1117600 w 1117600"/>
                    <a:gd name="connsiteY2" fmla="*/ 1076960 h 1076960"/>
                    <a:gd name="connsiteX3" fmla="*/ 0 w 1117600"/>
                    <a:gd name="connsiteY3" fmla="*/ 1076960 h 1076960"/>
                    <a:gd name="connsiteX0" fmla="*/ 0 w 1117600"/>
                    <a:gd name="connsiteY0" fmla="*/ 1115871 h 1115871"/>
                    <a:gd name="connsiteX1" fmla="*/ 91872 w 1117600"/>
                    <a:gd name="connsiteY1" fmla="*/ 0 h 1115871"/>
                    <a:gd name="connsiteX2" fmla="*/ 1117600 w 1117600"/>
                    <a:gd name="connsiteY2" fmla="*/ 1115871 h 1115871"/>
                    <a:gd name="connsiteX3" fmla="*/ 0 w 1117600"/>
                    <a:gd name="connsiteY3" fmla="*/ 1115871 h 1115871"/>
                    <a:gd name="connsiteX0" fmla="*/ 0 w 1117600"/>
                    <a:gd name="connsiteY0" fmla="*/ 1174237 h 1174237"/>
                    <a:gd name="connsiteX1" fmla="*/ 247515 w 1117600"/>
                    <a:gd name="connsiteY1" fmla="*/ 0 h 1174237"/>
                    <a:gd name="connsiteX2" fmla="*/ 1117600 w 1117600"/>
                    <a:gd name="connsiteY2" fmla="*/ 1174237 h 1174237"/>
                    <a:gd name="connsiteX3" fmla="*/ 0 w 1117600"/>
                    <a:gd name="connsiteY3" fmla="*/ 1174237 h 1174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7600" h="1174237">
                      <a:moveTo>
                        <a:pt x="0" y="1174237"/>
                      </a:moveTo>
                      <a:lnTo>
                        <a:pt x="247515" y="0"/>
                      </a:lnTo>
                      <a:lnTo>
                        <a:pt x="1117600" y="1174237"/>
                      </a:lnTo>
                      <a:lnTo>
                        <a:pt x="0" y="1174237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Равнобедренный треугольник 23">
                  <a:extLst>
                    <a:ext uri="{FF2B5EF4-FFF2-40B4-BE49-F238E27FC236}">
                      <a16:creationId xmlns:a16="http://schemas.microsoft.com/office/drawing/2014/main" id="{BD9DC32A-1A2F-4916-9387-C96E0C65B4BF}"/>
                    </a:ext>
                  </a:extLst>
                </p:cNvPr>
                <p:cNvSpPr/>
                <p:nvPr/>
              </p:nvSpPr>
              <p:spPr>
                <a:xfrm>
                  <a:off x="2849665" y="5052550"/>
                  <a:ext cx="1117600" cy="1076960"/>
                </a:xfrm>
                <a:prstGeom prst="triangl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Равнобедренный треугольник 30">
                  <a:extLst>
                    <a:ext uri="{FF2B5EF4-FFF2-40B4-BE49-F238E27FC236}">
                      <a16:creationId xmlns:a16="http://schemas.microsoft.com/office/drawing/2014/main" id="{D4D95F05-9037-4321-A8B7-2C1DC8CC0A45}"/>
                    </a:ext>
                  </a:extLst>
                </p:cNvPr>
                <p:cNvSpPr/>
                <p:nvPr/>
              </p:nvSpPr>
              <p:spPr>
                <a:xfrm flipH="1">
                  <a:off x="2834640" y="5097838"/>
                  <a:ext cx="1117600" cy="1031672"/>
                </a:xfrm>
                <a:custGeom>
                  <a:avLst/>
                  <a:gdLst>
                    <a:gd name="connsiteX0" fmla="*/ 0 w 1117600"/>
                    <a:gd name="connsiteY0" fmla="*/ 1076960 h 1076960"/>
                    <a:gd name="connsiteX1" fmla="*/ 558800 w 1117600"/>
                    <a:gd name="connsiteY1" fmla="*/ 0 h 1076960"/>
                    <a:gd name="connsiteX2" fmla="*/ 1117600 w 1117600"/>
                    <a:gd name="connsiteY2" fmla="*/ 1076960 h 1076960"/>
                    <a:gd name="connsiteX3" fmla="*/ 0 w 1117600"/>
                    <a:gd name="connsiteY3" fmla="*/ 1076960 h 1076960"/>
                    <a:gd name="connsiteX0" fmla="*/ 0 w 1117600"/>
                    <a:gd name="connsiteY0" fmla="*/ 1115871 h 1115871"/>
                    <a:gd name="connsiteX1" fmla="*/ 91872 w 1117600"/>
                    <a:gd name="connsiteY1" fmla="*/ 0 h 1115871"/>
                    <a:gd name="connsiteX2" fmla="*/ 1117600 w 1117600"/>
                    <a:gd name="connsiteY2" fmla="*/ 1115871 h 1115871"/>
                    <a:gd name="connsiteX3" fmla="*/ 0 w 1117600"/>
                    <a:gd name="connsiteY3" fmla="*/ 1115871 h 1115871"/>
                    <a:gd name="connsiteX0" fmla="*/ 0 w 1117600"/>
                    <a:gd name="connsiteY0" fmla="*/ 1174237 h 1174237"/>
                    <a:gd name="connsiteX1" fmla="*/ 247515 w 1117600"/>
                    <a:gd name="connsiteY1" fmla="*/ 0 h 1174237"/>
                    <a:gd name="connsiteX2" fmla="*/ 1117600 w 1117600"/>
                    <a:gd name="connsiteY2" fmla="*/ 1174237 h 1174237"/>
                    <a:gd name="connsiteX3" fmla="*/ 0 w 1117600"/>
                    <a:gd name="connsiteY3" fmla="*/ 1174237 h 1174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7600" h="1174237">
                      <a:moveTo>
                        <a:pt x="0" y="1174237"/>
                      </a:moveTo>
                      <a:lnTo>
                        <a:pt x="247515" y="0"/>
                      </a:lnTo>
                      <a:lnTo>
                        <a:pt x="1117600" y="1174237"/>
                      </a:lnTo>
                      <a:lnTo>
                        <a:pt x="0" y="1174237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6" name="Группа 35">
                <a:extLst>
                  <a:ext uri="{FF2B5EF4-FFF2-40B4-BE49-F238E27FC236}">
                    <a16:creationId xmlns:a16="http://schemas.microsoft.com/office/drawing/2014/main" id="{A83FB210-2379-4E9C-BAD9-970241AB33DF}"/>
                  </a:ext>
                </a:extLst>
              </p:cNvPr>
              <p:cNvGrpSpPr/>
              <p:nvPr/>
            </p:nvGrpSpPr>
            <p:grpSpPr>
              <a:xfrm>
                <a:off x="15321199" y="2689257"/>
                <a:ext cx="734884" cy="690676"/>
                <a:chOff x="2849665" y="5052550"/>
                <a:chExt cx="1117600" cy="1076960"/>
              </a:xfrm>
            </p:grpSpPr>
            <p:sp>
              <p:nvSpPr>
                <p:cNvPr id="37" name="Равнобедренный треугольник 30">
                  <a:extLst>
                    <a:ext uri="{FF2B5EF4-FFF2-40B4-BE49-F238E27FC236}">
                      <a16:creationId xmlns:a16="http://schemas.microsoft.com/office/drawing/2014/main" id="{05AE95A2-F179-4E6A-9318-DE709ADEBCBB}"/>
                    </a:ext>
                  </a:extLst>
                </p:cNvPr>
                <p:cNvSpPr/>
                <p:nvPr/>
              </p:nvSpPr>
              <p:spPr>
                <a:xfrm>
                  <a:off x="2849665" y="5097838"/>
                  <a:ext cx="1117600" cy="1031672"/>
                </a:xfrm>
                <a:custGeom>
                  <a:avLst/>
                  <a:gdLst>
                    <a:gd name="connsiteX0" fmla="*/ 0 w 1117600"/>
                    <a:gd name="connsiteY0" fmla="*/ 1076960 h 1076960"/>
                    <a:gd name="connsiteX1" fmla="*/ 558800 w 1117600"/>
                    <a:gd name="connsiteY1" fmla="*/ 0 h 1076960"/>
                    <a:gd name="connsiteX2" fmla="*/ 1117600 w 1117600"/>
                    <a:gd name="connsiteY2" fmla="*/ 1076960 h 1076960"/>
                    <a:gd name="connsiteX3" fmla="*/ 0 w 1117600"/>
                    <a:gd name="connsiteY3" fmla="*/ 1076960 h 1076960"/>
                    <a:gd name="connsiteX0" fmla="*/ 0 w 1117600"/>
                    <a:gd name="connsiteY0" fmla="*/ 1115871 h 1115871"/>
                    <a:gd name="connsiteX1" fmla="*/ 91872 w 1117600"/>
                    <a:gd name="connsiteY1" fmla="*/ 0 h 1115871"/>
                    <a:gd name="connsiteX2" fmla="*/ 1117600 w 1117600"/>
                    <a:gd name="connsiteY2" fmla="*/ 1115871 h 1115871"/>
                    <a:gd name="connsiteX3" fmla="*/ 0 w 1117600"/>
                    <a:gd name="connsiteY3" fmla="*/ 1115871 h 1115871"/>
                    <a:gd name="connsiteX0" fmla="*/ 0 w 1117600"/>
                    <a:gd name="connsiteY0" fmla="*/ 1174237 h 1174237"/>
                    <a:gd name="connsiteX1" fmla="*/ 247515 w 1117600"/>
                    <a:gd name="connsiteY1" fmla="*/ 0 h 1174237"/>
                    <a:gd name="connsiteX2" fmla="*/ 1117600 w 1117600"/>
                    <a:gd name="connsiteY2" fmla="*/ 1174237 h 1174237"/>
                    <a:gd name="connsiteX3" fmla="*/ 0 w 1117600"/>
                    <a:gd name="connsiteY3" fmla="*/ 1174237 h 1174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7600" h="1174237">
                      <a:moveTo>
                        <a:pt x="0" y="1174237"/>
                      </a:moveTo>
                      <a:lnTo>
                        <a:pt x="247515" y="0"/>
                      </a:lnTo>
                      <a:lnTo>
                        <a:pt x="1117600" y="1174237"/>
                      </a:lnTo>
                      <a:lnTo>
                        <a:pt x="0" y="1174237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Равнобедренный треугольник 37">
                  <a:extLst>
                    <a:ext uri="{FF2B5EF4-FFF2-40B4-BE49-F238E27FC236}">
                      <a16:creationId xmlns:a16="http://schemas.microsoft.com/office/drawing/2014/main" id="{4E0AD47F-22F2-4413-A963-6131C8A398C7}"/>
                    </a:ext>
                  </a:extLst>
                </p:cNvPr>
                <p:cNvSpPr/>
                <p:nvPr/>
              </p:nvSpPr>
              <p:spPr>
                <a:xfrm>
                  <a:off x="2849665" y="5052550"/>
                  <a:ext cx="1117600" cy="1076960"/>
                </a:xfrm>
                <a:prstGeom prst="triangl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0" name="Группа 39">
                <a:extLst>
                  <a:ext uri="{FF2B5EF4-FFF2-40B4-BE49-F238E27FC236}">
                    <a16:creationId xmlns:a16="http://schemas.microsoft.com/office/drawing/2014/main" id="{B4344930-DB5D-4A64-AAE3-F97CF9C0EC3B}"/>
                  </a:ext>
                </a:extLst>
              </p:cNvPr>
              <p:cNvGrpSpPr/>
              <p:nvPr/>
            </p:nvGrpSpPr>
            <p:grpSpPr>
              <a:xfrm>
                <a:off x="16495205" y="2689257"/>
                <a:ext cx="744763" cy="690676"/>
                <a:chOff x="2834640" y="5052550"/>
                <a:chExt cx="1132625" cy="1076960"/>
              </a:xfrm>
            </p:grpSpPr>
            <p:sp>
              <p:nvSpPr>
                <p:cNvPr id="41" name="Равнобедренный треугольник 30">
                  <a:extLst>
                    <a:ext uri="{FF2B5EF4-FFF2-40B4-BE49-F238E27FC236}">
                      <a16:creationId xmlns:a16="http://schemas.microsoft.com/office/drawing/2014/main" id="{8C140D3B-1570-48B6-A06E-21C1B7157A14}"/>
                    </a:ext>
                  </a:extLst>
                </p:cNvPr>
                <p:cNvSpPr/>
                <p:nvPr/>
              </p:nvSpPr>
              <p:spPr>
                <a:xfrm>
                  <a:off x="2849665" y="5097838"/>
                  <a:ext cx="1117600" cy="1031672"/>
                </a:xfrm>
                <a:custGeom>
                  <a:avLst/>
                  <a:gdLst>
                    <a:gd name="connsiteX0" fmla="*/ 0 w 1117600"/>
                    <a:gd name="connsiteY0" fmla="*/ 1076960 h 1076960"/>
                    <a:gd name="connsiteX1" fmla="*/ 558800 w 1117600"/>
                    <a:gd name="connsiteY1" fmla="*/ 0 h 1076960"/>
                    <a:gd name="connsiteX2" fmla="*/ 1117600 w 1117600"/>
                    <a:gd name="connsiteY2" fmla="*/ 1076960 h 1076960"/>
                    <a:gd name="connsiteX3" fmla="*/ 0 w 1117600"/>
                    <a:gd name="connsiteY3" fmla="*/ 1076960 h 1076960"/>
                    <a:gd name="connsiteX0" fmla="*/ 0 w 1117600"/>
                    <a:gd name="connsiteY0" fmla="*/ 1115871 h 1115871"/>
                    <a:gd name="connsiteX1" fmla="*/ 91872 w 1117600"/>
                    <a:gd name="connsiteY1" fmla="*/ 0 h 1115871"/>
                    <a:gd name="connsiteX2" fmla="*/ 1117600 w 1117600"/>
                    <a:gd name="connsiteY2" fmla="*/ 1115871 h 1115871"/>
                    <a:gd name="connsiteX3" fmla="*/ 0 w 1117600"/>
                    <a:gd name="connsiteY3" fmla="*/ 1115871 h 1115871"/>
                    <a:gd name="connsiteX0" fmla="*/ 0 w 1117600"/>
                    <a:gd name="connsiteY0" fmla="*/ 1174237 h 1174237"/>
                    <a:gd name="connsiteX1" fmla="*/ 247515 w 1117600"/>
                    <a:gd name="connsiteY1" fmla="*/ 0 h 1174237"/>
                    <a:gd name="connsiteX2" fmla="*/ 1117600 w 1117600"/>
                    <a:gd name="connsiteY2" fmla="*/ 1174237 h 1174237"/>
                    <a:gd name="connsiteX3" fmla="*/ 0 w 1117600"/>
                    <a:gd name="connsiteY3" fmla="*/ 1174237 h 1174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7600" h="1174237">
                      <a:moveTo>
                        <a:pt x="0" y="1174237"/>
                      </a:moveTo>
                      <a:lnTo>
                        <a:pt x="247515" y="0"/>
                      </a:lnTo>
                      <a:lnTo>
                        <a:pt x="1117600" y="1174237"/>
                      </a:lnTo>
                      <a:lnTo>
                        <a:pt x="0" y="1174237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Равнобедренный треугольник 41">
                  <a:extLst>
                    <a:ext uri="{FF2B5EF4-FFF2-40B4-BE49-F238E27FC236}">
                      <a16:creationId xmlns:a16="http://schemas.microsoft.com/office/drawing/2014/main" id="{252ED9CA-C1A9-4D1F-9D70-C387F0B9214E}"/>
                    </a:ext>
                  </a:extLst>
                </p:cNvPr>
                <p:cNvSpPr/>
                <p:nvPr/>
              </p:nvSpPr>
              <p:spPr>
                <a:xfrm>
                  <a:off x="2849665" y="5052550"/>
                  <a:ext cx="1117600" cy="1076960"/>
                </a:xfrm>
                <a:prstGeom prst="triangl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Равнобедренный треугольник 30">
                  <a:extLst>
                    <a:ext uri="{FF2B5EF4-FFF2-40B4-BE49-F238E27FC236}">
                      <a16:creationId xmlns:a16="http://schemas.microsoft.com/office/drawing/2014/main" id="{B770568C-A304-4960-B5D5-7B64D0FDA240}"/>
                    </a:ext>
                  </a:extLst>
                </p:cNvPr>
                <p:cNvSpPr/>
                <p:nvPr/>
              </p:nvSpPr>
              <p:spPr>
                <a:xfrm flipH="1">
                  <a:off x="2834640" y="5097838"/>
                  <a:ext cx="1117600" cy="1031672"/>
                </a:xfrm>
                <a:custGeom>
                  <a:avLst/>
                  <a:gdLst>
                    <a:gd name="connsiteX0" fmla="*/ 0 w 1117600"/>
                    <a:gd name="connsiteY0" fmla="*/ 1076960 h 1076960"/>
                    <a:gd name="connsiteX1" fmla="*/ 558800 w 1117600"/>
                    <a:gd name="connsiteY1" fmla="*/ 0 h 1076960"/>
                    <a:gd name="connsiteX2" fmla="*/ 1117600 w 1117600"/>
                    <a:gd name="connsiteY2" fmla="*/ 1076960 h 1076960"/>
                    <a:gd name="connsiteX3" fmla="*/ 0 w 1117600"/>
                    <a:gd name="connsiteY3" fmla="*/ 1076960 h 1076960"/>
                    <a:gd name="connsiteX0" fmla="*/ 0 w 1117600"/>
                    <a:gd name="connsiteY0" fmla="*/ 1115871 h 1115871"/>
                    <a:gd name="connsiteX1" fmla="*/ 91872 w 1117600"/>
                    <a:gd name="connsiteY1" fmla="*/ 0 h 1115871"/>
                    <a:gd name="connsiteX2" fmla="*/ 1117600 w 1117600"/>
                    <a:gd name="connsiteY2" fmla="*/ 1115871 h 1115871"/>
                    <a:gd name="connsiteX3" fmla="*/ 0 w 1117600"/>
                    <a:gd name="connsiteY3" fmla="*/ 1115871 h 1115871"/>
                    <a:gd name="connsiteX0" fmla="*/ 0 w 1117600"/>
                    <a:gd name="connsiteY0" fmla="*/ 1174237 h 1174237"/>
                    <a:gd name="connsiteX1" fmla="*/ 247515 w 1117600"/>
                    <a:gd name="connsiteY1" fmla="*/ 0 h 1174237"/>
                    <a:gd name="connsiteX2" fmla="*/ 1117600 w 1117600"/>
                    <a:gd name="connsiteY2" fmla="*/ 1174237 h 1174237"/>
                    <a:gd name="connsiteX3" fmla="*/ 0 w 1117600"/>
                    <a:gd name="connsiteY3" fmla="*/ 1174237 h 1174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7600" h="1174237">
                      <a:moveTo>
                        <a:pt x="0" y="1174237"/>
                      </a:moveTo>
                      <a:lnTo>
                        <a:pt x="247515" y="0"/>
                      </a:lnTo>
                      <a:lnTo>
                        <a:pt x="1117600" y="1174237"/>
                      </a:lnTo>
                      <a:lnTo>
                        <a:pt x="0" y="1174237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44" name="Прямая соединительная линия 43">
                <a:extLst>
                  <a:ext uri="{FF2B5EF4-FFF2-40B4-BE49-F238E27FC236}">
                    <a16:creationId xmlns:a16="http://schemas.microsoft.com/office/drawing/2014/main" id="{A58349F8-7CA3-4718-BC06-1596492B136F}"/>
                  </a:ext>
                </a:extLst>
              </p:cNvPr>
              <p:cNvCxnSpPr>
                <a:cxnSpLocks/>
                <a:stCxn id="43" idx="1"/>
              </p:cNvCxnSpPr>
              <p:nvPr/>
            </p:nvCxnSpPr>
            <p:spPr>
              <a:xfrm flipH="1" flipV="1">
                <a:off x="15827829" y="2161347"/>
                <a:ext cx="1239505" cy="556955"/>
              </a:xfrm>
              <a:prstGeom prst="line">
                <a:avLst/>
              </a:prstGeom>
              <a:ln w="63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:a16="http://schemas.microsoft.com/office/drawing/2014/main" id="{B6150589-CBE4-4B3C-9EC2-35CDE066A0F9}"/>
                  </a:ext>
                </a:extLst>
              </p:cNvPr>
              <p:cNvCxnSpPr>
                <a:cxnSpLocks/>
                <a:stCxn id="42" idx="0"/>
              </p:cNvCxnSpPr>
              <p:nvPr/>
            </p:nvCxnSpPr>
            <p:spPr>
              <a:xfrm flipH="1" flipV="1">
                <a:off x="15790751" y="2175869"/>
                <a:ext cx="1081775" cy="513388"/>
              </a:xfrm>
              <a:prstGeom prst="line">
                <a:avLst/>
              </a:prstGeom>
              <a:ln w="63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:a16="http://schemas.microsoft.com/office/drawing/2014/main" id="{BDC91B49-C1E1-4C20-93E4-BD6D0191D260}"/>
                  </a:ext>
                </a:extLst>
              </p:cNvPr>
              <p:cNvCxnSpPr>
                <a:cxnSpLocks/>
                <a:stCxn id="41" idx="1"/>
              </p:cNvCxnSpPr>
              <p:nvPr/>
            </p:nvCxnSpPr>
            <p:spPr>
              <a:xfrm flipH="1" flipV="1">
                <a:off x="15750458" y="2187957"/>
                <a:ext cx="917381" cy="530344"/>
              </a:xfrm>
              <a:prstGeom prst="line">
                <a:avLst/>
              </a:prstGeom>
              <a:ln w="63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>
                <a:extLst>
                  <a:ext uri="{FF2B5EF4-FFF2-40B4-BE49-F238E27FC236}">
                    <a16:creationId xmlns:a16="http://schemas.microsoft.com/office/drawing/2014/main" id="{3E2D3A87-8C0A-48D3-89F6-9D77F3CDA3C7}"/>
                  </a:ext>
                </a:extLst>
              </p:cNvPr>
              <p:cNvCxnSpPr>
                <a:cxnSpLocks/>
                <a:stCxn id="25" idx="1"/>
              </p:cNvCxnSpPr>
              <p:nvPr/>
            </p:nvCxnSpPr>
            <p:spPr>
              <a:xfrm flipV="1">
                <a:off x="14481288" y="2218663"/>
                <a:ext cx="1265179" cy="499639"/>
              </a:xfrm>
              <a:prstGeom prst="line">
                <a:avLst/>
              </a:prstGeom>
              <a:ln w="63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>
                <a:extLst>
                  <a:ext uri="{FF2B5EF4-FFF2-40B4-BE49-F238E27FC236}">
                    <a16:creationId xmlns:a16="http://schemas.microsoft.com/office/drawing/2014/main" id="{EEC53BEA-0327-465F-B83C-C166A577DEAB}"/>
                  </a:ext>
                </a:extLst>
              </p:cNvPr>
              <p:cNvCxnSpPr>
                <a:cxnSpLocks/>
                <a:stCxn id="23" idx="1"/>
              </p:cNvCxnSpPr>
              <p:nvPr/>
            </p:nvCxnSpPr>
            <p:spPr>
              <a:xfrm flipV="1">
                <a:off x="14081794" y="2175483"/>
                <a:ext cx="1664674" cy="542818"/>
              </a:xfrm>
              <a:prstGeom prst="line">
                <a:avLst/>
              </a:prstGeom>
              <a:ln w="63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>
                <a:extLst>
                  <a:ext uri="{FF2B5EF4-FFF2-40B4-BE49-F238E27FC236}">
                    <a16:creationId xmlns:a16="http://schemas.microsoft.com/office/drawing/2014/main" id="{717D8F04-48C3-4D16-95A4-171A1446200C}"/>
                  </a:ext>
                </a:extLst>
              </p:cNvPr>
              <p:cNvCxnSpPr>
                <a:cxnSpLocks/>
                <a:stCxn id="24" idx="0"/>
              </p:cNvCxnSpPr>
              <p:nvPr/>
            </p:nvCxnSpPr>
            <p:spPr>
              <a:xfrm flipV="1">
                <a:off x="14286481" y="2161347"/>
                <a:ext cx="1479546" cy="527910"/>
              </a:xfrm>
              <a:prstGeom prst="line">
                <a:avLst/>
              </a:prstGeom>
              <a:ln w="63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>
                <a:extLst>
                  <a:ext uri="{FF2B5EF4-FFF2-40B4-BE49-F238E27FC236}">
                    <a16:creationId xmlns:a16="http://schemas.microsoft.com/office/drawing/2014/main" id="{2594132B-8FD4-491D-9C36-299B4227C5B3}"/>
                  </a:ext>
                </a:extLst>
              </p:cNvPr>
              <p:cNvCxnSpPr>
                <a:cxnSpLocks/>
                <a:stCxn id="37" idx="1"/>
              </p:cNvCxnSpPr>
              <p:nvPr/>
            </p:nvCxnSpPr>
            <p:spPr>
              <a:xfrm flipV="1">
                <a:off x="15483954" y="2126454"/>
                <a:ext cx="266504" cy="591847"/>
              </a:xfrm>
              <a:prstGeom prst="line">
                <a:avLst/>
              </a:prstGeom>
              <a:ln w="63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>
                <a:extLst>
                  <a:ext uri="{FF2B5EF4-FFF2-40B4-BE49-F238E27FC236}">
                    <a16:creationId xmlns:a16="http://schemas.microsoft.com/office/drawing/2014/main" id="{07229156-2085-41B8-B9D3-081662F90B18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 flipV="1">
                <a:off x="15688641" y="2187957"/>
                <a:ext cx="81377" cy="501300"/>
              </a:xfrm>
              <a:prstGeom prst="line">
                <a:avLst/>
              </a:prstGeom>
              <a:ln w="63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7" name="Группа 76">
                <a:extLst>
                  <a:ext uri="{FF2B5EF4-FFF2-40B4-BE49-F238E27FC236}">
                    <a16:creationId xmlns:a16="http://schemas.microsoft.com/office/drawing/2014/main" id="{385F2DE6-06CD-4EDD-8852-68734E306514}"/>
                  </a:ext>
                </a:extLst>
              </p:cNvPr>
              <p:cNvGrpSpPr/>
              <p:nvPr/>
            </p:nvGrpSpPr>
            <p:grpSpPr>
              <a:xfrm>
                <a:off x="13164396" y="3850528"/>
                <a:ext cx="744763" cy="690676"/>
                <a:chOff x="2834640" y="5052550"/>
                <a:chExt cx="1132625" cy="1076960"/>
              </a:xfrm>
            </p:grpSpPr>
            <p:sp>
              <p:nvSpPr>
                <p:cNvPr id="78" name="Равнобедренный треугольник 30">
                  <a:extLst>
                    <a:ext uri="{FF2B5EF4-FFF2-40B4-BE49-F238E27FC236}">
                      <a16:creationId xmlns:a16="http://schemas.microsoft.com/office/drawing/2014/main" id="{743DDFE8-7928-48A0-ADB0-9503D26F17EB}"/>
                    </a:ext>
                  </a:extLst>
                </p:cNvPr>
                <p:cNvSpPr/>
                <p:nvPr/>
              </p:nvSpPr>
              <p:spPr>
                <a:xfrm>
                  <a:off x="2849665" y="5097838"/>
                  <a:ext cx="1117600" cy="1031672"/>
                </a:xfrm>
                <a:custGeom>
                  <a:avLst/>
                  <a:gdLst>
                    <a:gd name="connsiteX0" fmla="*/ 0 w 1117600"/>
                    <a:gd name="connsiteY0" fmla="*/ 1076960 h 1076960"/>
                    <a:gd name="connsiteX1" fmla="*/ 558800 w 1117600"/>
                    <a:gd name="connsiteY1" fmla="*/ 0 h 1076960"/>
                    <a:gd name="connsiteX2" fmla="*/ 1117600 w 1117600"/>
                    <a:gd name="connsiteY2" fmla="*/ 1076960 h 1076960"/>
                    <a:gd name="connsiteX3" fmla="*/ 0 w 1117600"/>
                    <a:gd name="connsiteY3" fmla="*/ 1076960 h 1076960"/>
                    <a:gd name="connsiteX0" fmla="*/ 0 w 1117600"/>
                    <a:gd name="connsiteY0" fmla="*/ 1115871 h 1115871"/>
                    <a:gd name="connsiteX1" fmla="*/ 91872 w 1117600"/>
                    <a:gd name="connsiteY1" fmla="*/ 0 h 1115871"/>
                    <a:gd name="connsiteX2" fmla="*/ 1117600 w 1117600"/>
                    <a:gd name="connsiteY2" fmla="*/ 1115871 h 1115871"/>
                    <a:gd name="connsiteX3" fmla="*/ 0 w 1117600"/>
                    <a:gd name="connsiteY3" fmla="*/ 1115871 h 1115871"/>
                    <a:gd name="connsiteX0" fmla="*/ 0 w 1117600"/>
                    <a:gd name="connsiteY0" fmla="*/ 1174237 h 1174237"/>
                    <a:gd name="connsiteX1" fmla="*/ 247515 w 1117600"/>
                    <a:gd name="connsiteY1" fmla="*/ 0 h 1174237"/>
                    <a:gd name="connsiteX2" fmla="*/ 1117600 w 1117600"/>
                    <a:gd name="connsiteY2" fmla="*/ 1174237 h 1174237"/>
                    <a:gd name="connsiteX3" fmla="*/ 0 w 1117600"/>
                    <a:gd name="connsiteY3" fmla="*/ 1174237 h 1174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7600" h="1174237">
                      <a:moveTo>
                        <a:pt x="0" y="1174237"/>
                      </a:moveTo>
                      <a:lnTo>
                        <a:pt x="247515" y="0"/>
                      </a:lnTo>
                      <a:lnTo>
                        <a:pt x="1117600" y="1174237"/>
                      </a:lnTo>
                      <a:lnTo>
                        <a:pt x="0" y="1174237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" name="Равнобедренный треугольник 78">
                  <a:extLst>
                    <a:ext uri="{FF2B5EF4-FFF2-40B4-BE49-F238E27FC236}">
                      <a16:creationId xmlns:a16="http://schemas.microsoft.com/office/drawing/2014/main" id="{0E71F340-A1CA-4F91-8611-E9BDDECBA006}"/>
                    </a:ext>
                  </a:extLst>
                </p:cNvPr>
                <p:cNvSpPr/>
                <p:nvPr/>
              </p:nvSpPr>
              <p:spPr>
                <a:xfrm>
                  <a:off x="2849665" y="5052550"/>
                  <a:ext cx="1117600" cy="1076960"/>
                </a:xfrm>
                <a:prstGeom prst="triangl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Равнобедренный треугольник 30">
                  <a:extLst>
                    <a:ext uri="{FF2B5EF4-FFF2-40B4-BE49-F238E27FC236}">
                      <a16:creationId xmlns:a16="http://schemas.microsoft.com/office/drawing/2014/main" id="{131873F9-9E7E-42FD-AB47-B9801445B9EA}"/>
                    </a:ext>
                  </a:extLst>
                </p:cNvPr>
                <p:cNvSpPr/>
                <p:nvPr/>
              </p:nvSpPr>
              <p:spPr>
                <a:xfrm flipH="1">
                  <a:off x="2834640" y="5097838"/>
                  <a:ext cx="1117600" cy="1031672"/>
                </a:xfrm>
                <a:custGeom>
                  <a:avLst/>
                  <a:gdLst>
                    <a:gd name="connsiteX0" fmla="*/ 0 w 1117600"/>
                    <a:gd name="connsiteY0" fmla="*/ 1076960 h 1076960"/>
                    <a:gd name="connsiteX1" fmla="*/ 558800 w 1117600"/>
                    <a:gd name="connsiteY1" fmla="*/ 0 h 1076960"/>
                    <a:gd name="connsiteX2" fmla="*/ 1117600 w 1117600"/>
                    <a:gd name="connsiteY2" fmla="*/ 1076960 h 1076960"/>
                    <a:gd name="connsiteX3" fmla="*/ 0 w 1117600"/>
                    <a:gd name="connsiteY3" fmla="*/ 1076960 h 1076960"/>
                    <a:gd name="connsiteX0" fmla="*/ 0 w 1117600"/>
                    <a:gd name="connsiteY0" fmla="*/ 1115871 h 1115871"/>
                    <a:gd name="connsiteX1" fmla="*/ 91872 w 1117600"/>
                    <a:gd name="connsiteY1" fmla="*/ 0 h 1115871"/>
                    <a:gd name="connsiteX2" fmla="*/ 1117600 w 1117600"/>
                    <a:gd name="connsiteY2" fmla="*/ 1115871 h 1115871"/>
                    <a:gd name="connsiteX3" fmla="*/ 0 w 1117600"/>
                    <a:gd name="connsiteY3" fmla="*/ 1115871 h 1115871"/>
                    <a:gd name="connsiteX0" fmla="*/ 0 w 1117600"/>
                    <a:gd name="connsiteY0" fmla="*/ 1174237 h 1174237"/>
                    <a:gd name="connsiteX1" fmla="*/ 247515 w 1117600"/>
                    <a:gd name="connsiteY1" fmla="*/ 0 h 1174237"/>
                    <a:gd name="connsiteX2" fmla="*/ 1117600 w 1117600"/>
                    <a:gd name="connsiteY2" fmla="*/ 1174237 h 1174237"/>
                    <a:gd name="connsiteX3" fmla="*/ 0 w 1117600"/>
                    <a:gd name="connsiteY3" fmla="*/ 1174237 h 1174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7600" h="1174237">
                      <a:moveTo>
                        <a:pt x="0" y="1174237"/>
                      </a:moveTo>
                      <a:lnTo>
                        <a:pt x="247515" y="0"/>
                      </a:lnTo>
                      <a:lnTo>
                        <a:pt x="1117600" y="1174237"/>
                      </a:lnTo>
                      <a:lnTo>
                        <a:pt x="0" y="1174237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1" name="Группа 80">
                <a:extLst>
                  <a:ext uri="{FF2B5EF4-FFF2-40B4-BE49-F238E27FC236}">
                    <a16:creationId xmlns:a16="http://schemas.microsoft.com/office/drawing/2014/main" id="{B852F56A-E535-4C9D-87C9-3264A69C05E2}"/>
                  </a:ext>
                </a:extLst>
              </p:cNvPr>
              <p:cNvGrpSpPr/>
              <p:nvPr/>
            </p:nvGrpSpPr>
            <p:grpSpPr>
              <a:xfrm>
                <a:off x="14738910" y="3850528"/>
                <a:ext cx="734884" cy="690676"/>
                <a:chOff x="2849665" y="5052550"/>
                <a:chExt cx="1117600" cy="1076960"/>
              </a:xfrm>
            </p:grpSpPr>
            <p:sp>
              <p:nvSpPr>
                <p:cNvPr id="82" name="Равнобедренный треугольник 30">
                  <a:extLst>
                    <a:ext uri="{FF2B5EF4-FFF2-40B4-BE49-F238E27FC236}">
                      <a16:creationId xmlns:a16="http://schemas.microsoft.com/office/drawing/2014/main" id="{7087BA62-C365-4392-A91F-57B046A5F25C}"/>
                    </a:ext>
                  </a:extLst>
                </p:cNvPr>
                <p:cNvSpPr/>
                <p:nvPr/>
              </p:nvSpPr>
              <p:spPr>
                <a:xfrm>
                  <a:off x="2849665" y="5097838"/>
                  <a:ext cx="1117600" cy="1031672"/>
                </a:xfrm>
                <a:custGeom>
                  <a:avLst/>
                  <a:gdLst>
                    <a:gd name="connsiteX0" fmla="*/ 0 w 1117600"/>
                    <a:gd name="connsiteY0" fmla="*/ 1076960 h 1076960"/>
                    <a:gd name="connsiteX1" fmla="*/ 558800 w 1117600"/>
                    <a:gd name="connsiteY1" fmla="*/ 0 h 1076960"/>
                    <a:gd name="connsiteX2" fmla="*/ 1117600 w 1117600"/>
                    <a:gd name="connsiteY2" fmla="*/ 1076960 h 1076960"/>
                    <a:gd name="connsiteX3" fmla="*/ 0 w 1117600"/>
                    <a:gd name="connsiteY3" fmla="*/ 1076960 h 1076960"/>
                    <a:gd name="connsiteX0" fmla="*/ 0 w 1117600"/>
                    <a:gd name="connsiteY0" fmla="*/ 1115871 h 1115871"/>
                    <a:gd name="connsiteX1" fmla="*/ 91872 w 1117600"/>
                    <a:gd name="connsiteY1" fmla="*/ 0 h 1115871"/>
                    <a:gd name="connsiteX2" fmla="*/ 1117600 w 1117600"/>
                    <a:gd name="connsiteY2" fmla="*/ 1115871 h 1115871"/>
                    <a:gd name="connsiteX3" fmla="*/ 0 w 1117600"/>
                    <a:gd name="connsiteY3" fmla="*/ 1115871 h 1115871"/>
                    <a:gd name="connsiteX0" fmla="*/ 0 w 1117600"/>
                    <a:gd name="connsiteY0" fmla="*/ 1174237 h 1174237"/>
                    <a:gd name="connsiteX1" fmla="*/ 247515 w 1117600"/>
                    <a:gd name="connsiteY1" fmla="*/ 0 h 1174237"/>
                    <a:gd name="connsiteX2" fmla="*/ 1117600 w 1117600"/>
                    <a:gd name="connsiteY2" fmla="*/ 1174237 h 1174237"/>
                    <a:gd name="connsiteX3" fmla="*/ 0 w 1117600"/>
                    <a:gd name="connsiteY3" fmla="*/ 1174237 h 1174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7600" h="1174237">
                      <a:moveTo>
                        <a:pt x="0" y="1174237"/>
                      </a:moveTo>
                      <a:lnTo>
                        <a:pt x="247515" y="0"/>
                      </a:lnTo>
                      <a:lnTo>
                        <a:pt x="1117600" y="1174237"/>
                      </a:lnTo>
                      <a:lnTo>
                        <a:pt x="0" y="1174237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" name="Равнобедренный треугольник 82">
                  <a:extLst>
                    <a:ext uri="{FF2B5EF4-FFF2-40B4-BE49-F238E27FC236}">
                      <a16:creationId xmlns:a16="http://schemas.microsoft.com/office/drawing/2014/main" id="{AAC6FB1C-C57A-4F8C-B6AF-1C54D16FD697}"/>
                    </a:ext>
                  </a:extLst>
                </p:cNvPr>
                <p:cNvSpPr/>
                <p:nvPr/>
              </p:nvSpPr>
              <p:spPr>
                <a:xfrm>
                  <a:off x="2849665" y="5052550"/>
                  <a:ext cx="1117600" cy="1076960"/>
                </a:xfrm>
                <a:prstGeom prst="triangl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4" name="Группа 83">
                <a:extLst>
                  <a:ext uri="{FF2B5EF4-FFF2-40B4-BE49-F238E27FC236}">
                    <a16:creationId xmlns:a16="http://schemas.microsoft.com/office/drawing/2014/main" id="{874EE888-A241-45BD-ADB9-B056138C1374}"/>
                  </a:ext>
                </a:extLst>
              </p:cNvPr>
              <p:cNvGrpSpPr/>
              <p:nvPr/>
            </p:nvGrpSpPr>
            <p:grpSpPr>
              <a:xfrm>
                <a:off x="16293665" y="3850528"/>
                <a:ext cx="744763" cy="690676"/>
                <a:chOff x="2834640" y="5052550"/>
                <a:chExt cx="1132625" cy="1076960"/>
              </a:xfrm>
            </p:grpSpPr>
            <p:sp>
              <p:nvSpPr>
                <p:cNvPr id="85" name="Равнобедренный треугольник 30">
                  <a:extLst>
                    <a:ext uri="{FF2B5EF4-FFF2-40B4-BE49-F238E27FC236}">
                      <a16:creationId xmlns:a16="http://schemas.microsoft.com/office/drawing/2014/main" id="{BA1F66C7-B5ED-42C5-B451-77A486E23906}"/>
                    </a:ext>
                  </a:extLst>
                </p:cNvPr>
                <p:cNvSpPr/>
                <p:nvPr/>
              </p:nvSpPr>
              <p:spPr>
                <a:xfrm>
                  <a:off x="2849665" y="5097838"/>
                  <a:ext cx="1117600" cy="1031672"/>
                </a:xfrm>
                <a:custGeom>
                  <a:avLst/>
                  <a:gdLst>
                    <a:gd name="connsiteX0" fmla="*/ 0 w 1117600"/>
                    <a:gd name="connsiteY0" fmla="*/ 1076960 h 1076960"/>
                    <a:gd name="connsiteX1" fmla="*/ 558800 w 1117600"/>
                    <a:gd name="connsiteY1" fmla="*/ 0 h 1076960"/>
                    <a:gd name="connsiteX2" fmla="*/ 1117600 w 1117600"/>
                    <a:gd name="connsiteY2" fmla="*/ 1076960 h 1076960"/>
                    <a:gd name="connsiteX3" fmla="*/ 0 w 1117600"/>
                    <a:gd name="connsiteY3" fmla="*/ 1076960 h 1076960"/>
                    <a:gd name="connsiteX0" fmla="*/ 0 w 1117600"/>
                    <a:gd name="connsiteY0" fmla="*/ 1115871 h 1115871"/>
                    <a:gd name="connsiteX1" fmla="*/ 91872 w 1117600"/>
                    <a:gd name="connsiteY1" fmla="*/ 0 h 1115871"/>
                    <a:gd name="connsiteX2" fmla="*/ 1117600 w 1117600"/>
                    <a:gd name="connsiteY2" fmla="*/ 1115871 h 1115871"/>
                    <a:gd name="connsiteX3" fmla="*/ 0 w 1117600"/>
                    <a:gd name="connsiteY3" fmla="*/ 1115871 h 1115871"/>
                    <a:gd name="connsiteX0" fmla="*/ 0 w 1117600"/>
                    <a:gd name="connsiteY0" fmla="*/ 1174237 h 1174237"/>
                    <a:gd name="connsiteX1" fmla="*/ 247515 w 1117600"/>
                    <a:gd name="connsiteY1" fmla="*/ 0 h 1174237"/>
                    <a:gd name="connsiteX2" fmla="*/ 1117600 w 1117600"/>
                    <a:gd name="connsiteY2" fmla="*/ 1174237 h 1174237"/>
                    <a:gd name="connsiteX3" fmla="*/ 0 w 1117600"/>
                    <a:gd name="connsiteY3" fmla="*/ 1174237 h 1174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7600" h="1174237">
                      <a:moveTo>
                        <a:pt x="0" y="1174237"/>
                      </a:moveTo>
                      <a:lnTo>
                        <a:pt x="247515" y="0"/>
                      </a:lnTo>
                      <a:lnTo>
                        <a:pt x="1117600" y="1174237"/>
                      </a:lnTo>
                      <a:lnTo>
                        <a:pt x="0" y="1174237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" name="Равнобедренный треугольник 85">
                  <a:extLst>
                    <a:ext uri="{FF2B5EF4-FFF2-40B4-BE49-F238E27FC236}">
                      <a16:creationId xmlns:a16="http://schemas.microsoft.com/office/drawing/2014/main" id="{64CC4091-A513-4E8D-BD41-B99765B888C9}"/>
                    </a:ext>
                  </a:extLst>
                </p:cNvPr>
                <p:cNvSpPr/>
                <p:nvPr/>
              </p:nvSpPr>
              <p:spPr>
                <a:xfrm>
                  <a:off x="2849665" y="5052550"/>
                  <a:ext cx="1117600" cy="1076960"/>
                </a:xfrm>
                <a:prstGeom prst="triangl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" name="Равнобедренный треугольник 30">
                  <a:extLst>
                    <a:ext uri="{FF2B5EF4-FFF2-40B4-BE49-F238E27FC236}">
                      <a16:creationId xmlns:a16="http://schemas.microsoft.com/office/drawing/2014/main" id="{199A81CA-4D84-4348-845D-9F4305252650}"/>
                    </a:ext>
                  </a:extLst>
                </p:cNvPr>
                <p:cNvSpPr/>
                <p:nvPr/>
              </p:nvSpPr>
              <p:spPr>
                <a:xfrm flipH="1">
                  <a:off x="2834640" y="5097838"/>
                  <a:ext cx="1117600" cy="1031672"/>
                </a:xfrm>
                <a:custGeom>
                  <a:avLst/>
                  <a:gdLst>
                    <a:gd name="connsiteX0" fmla="*/ 0 w 1117600"/>
                    <a:gd name="connsiteY0" fmla="*/ 1076960 h 1076960"/>
                    <a:gd name="connsiteX1" fmla="*/ 558800 w 1117600"/>
                    <a:gd name="connsiteY1" fmla="*/ 0 h 1076960"/>
                    <a:gd name="connsiteX2" fmla="*/ 1117600 w 1117600"/>
                    <a:gd name="connsiteY2" fmla="*/ 1076960 h 1076960"/>
                    <a:gd name="connsiteX3" fmla="*/ 0 w 1117600"/>
                    <a:gd name="connsiteY3" fmla="*/ 1076960 h 1076960"/>
                    <a:gd name="connsiteX0" fmla="*/ 0 w 1117600"/>
                    <a:gd name="connsiteY0" fmla="*/ 1115871 h 1115871"/>
                    <a:gd name="connsiteX1" fmla="*/ 91872 w 1117600"/>
                    <a:gd name="connsiteY1" fmla="*/ 0 h 1115871"/>
                    <a:gd name="connsiteX2" fmla="*/ 1117600 w 1117600"/>
                    <a:gd name="connsiteY2" fmla="*/ 1115871 h 1115871"/>
                    <a:gd name="connsiteX3" fmla="*/ 0 w 1117600"/>
                    <a:gd name="connsiteY3" fmla="*/ 1115871 h 1115871"/>
                    <a:gd name="connsiteX0" fmla="*/ 0 w 1117600"/>
                    <a:gd name="connsiteY0" fmla="*/ 1174237 h 1174237"/>
                    <a:gd name="connsiteX1" fmla="*/ 247515 w 1117600"/>
                    <a:gd name="connsiteY1" fmla="*/ 0 h 1174237"/>
                    <a:gd name="connsiteX2" fmla="*/ 1117600 w 1117600"/>
                    <a:gd name="connsiteY2" fmla="*/ 1174237 h 1174237"/>
                    <a:gd name="connsiteX3" fmla="*/ 0 w 1117600"/>
                    <a:gd name="connsiteY3" fmla="*/ 1174237 h 1174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7600" h="1174237">
                      <a:moveTo>
                        <a:pt x="0" y="1174237"/>
                      </a:moveTo>
                      <a:lnTo>
                        <a:pt x="247515" y="0"/>
                      </a:lnTo>
                      <a:lnTo>
                        <a:pt x="1117600" y="1174237"/>
                      </a:lnTo>
                      <a:lnTo>
                        <a:pt x="0" y="1174237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88" name="Прямая соединительная линия 87">
                <a:extLst>
                  <a:ext uri="{FF2B5EF4-FFF2-40B4-BE49-F238E27FC236}">
                    <a16:creationId xmlns:a16="http://schemas.microsoft.com/office/drawing/2014/main" id="{5B964210-DB4B-4F12-9F51-70CE5B3C3579}"/>
                  </a:ext>
                </a:extLst>
              </p:cNvPr>
              <p:cNvCxnSpPr>
                <a:cxnSpLocks/>
                <a:stCxn id="87" idx="1"/>
                <a:endCxn id="38" idx="3"/>
              </p:cNvCxnSpPr>
              <p:nvPr/>
            </p:nvCxnSpPr>
            <p:spPr>
              <a:xfrm flipH="1" flipV="1">
                <a:off x="15688641" y="3379933"/>
                <a:ext cx="1177153" cy="499639"/>
              </a:xfrm>
              <a:prstGeom prst="line">
                <a:avLst/>
              </a:prstGeom>
              <a:ln w="63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>
                <a:extLst>
                  <a:ext uri="{FF2B5EF4-FFF2-40B4-BE49-F238E27FC236}">
                    <a16:creationId xmlns:a16="http://schemas.microsoft.com/office/drawing/2014/main" id="{200110B3-A108-4311-B322-57AB3E3AA0E6}"/>
                  </a:ext>
                </a:extLst>
              </p:cNvPr>
              <p:cNvCxnSpPr>
                <a:cxnSpLocks/>
                <a:stCxn id="86" idx="0"/>
                <a:endCxn id="38" idx="3"/>
              </p:cNvCxnSpPr>
              <p:nvPr/>
            </p:nvCxnSpPr>
            <p:spPr>
              <a:xfrm flipH="1" flipV="1">
                <a:off x="15688641" y="3379933"/>
                <a:ext cx="982346" cy="470594"/>
              </a:xfrm>
              <a:prstGeom prst="line">
                <a:avLst/>
              </a:prstGeom>
              <a:ln w="63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>
                <a:extLst>
                  <a:ext uri="{FF2B5EF4-FFF2-40B4-BE49-F238E27FC236}">
                    <a16:creationId xmlns:a16="http://schemas.microsoft.com/office/drawing/2014/main" id="{BD5BAD81-103A-4421-B171-222FBCE8184B}"/>
                  </a:ext>
                </a:extLst>
              </p:cNvPr>
              <p:cNvCxnSpPr>
                <a:cxnSpLocks/>
                <a:stCxn id="85" idx="1"/>
                <a:endCxn id="38" idx="3"/>
              </p:cNvCxnSpPr>
              <p:nvPr/>
            </p:nvCxnSpPr>
            <p:spPr>
              <a:xfrm flipH="1" flipV="1">
                <a:off x="15688641" y="3379933"/>
                <a:ext cx="777659" cy="499639"/>
              </a:xfrm>
              <a:prstGeom prst="line">
                <a:avLst/>
              </a:prstGeom>
              <a:ln w="63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>
                <a:extLst>
                  <a:ext uri="{FF2B5EF4-FFF2-40B4-BE49-F238E27FC236}">
                    <a16:creationId xmlns:a16="http://schemas.microsoft.com/office/drawing/2014/main" id="{7149E690-6D38-4671-9D24-5F69F99941ED}"/>
                  </a:ext>
                </a:extLst>
              </p:cNvPr>
              <p:cNvCxnSpPr>
                <a:cxnSpLocks/>
                <a:stCxn id="80" idx="1"/>
              </p:cNvCxnSpPr>
              <p:nvPr/>
            </p:nvCxnSpPr>
            <p:spPr>
              <a:xfrm flipV="1">
                <a:off x="13736525" y="3414826"/>
                <a:ext cx="545066" cy="464746"/>
              </a:xfrm>
              <a:prstGeom prst="line">
                <a:avLst/>
              </a:prstGeom>
              <a:ln w="63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>
                <a:extLst>
                  <a:ext uri="{FF2B5EF4-FFF2-40B4-BE49-F238E27FC236}">
                    <a16:creationId xmlns:a16="http://schemas.microsoft.com/office/drawing/2014/main" id="{AEDE1F19-9571-4EF8-AE9A-8D6AD9F15A0F}"/>
                  </a:ext>
                </a:extLst>
              </p:cNvPr>
              <p:cNvCxnSpPr>
                <a:cxnSpLocks/>
                <a:stCxn id="78" idx="1"/>
              </p:cNvCxnSpPr>
              <p:nvPr/>
            </p:nvCxnSpPr>
            <p:spPr>
              <a:xfrm flipV="1">
                <a:off x="13337031" y="3400018"/>
                <a:ext cx="934857" cy="479554"/>
              </a:xfrm>
              <a:prstGeom prst="line">
                <a:avLst/>
              </a:prstGeom>
              <a:ln w="63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>
                <a:extLst>
                  <a:ext uri="{FF2B5EF4-FFF2-40B4-BE49-F238E27FC236}">
                    <a16:creationId xmlns:a16="http://schemas.microsoft.com/office/drawing/2014/main" id="{6EE20314-3C36-483B-8BF9-9F4B1B0340D4}"/>
                  </a:ext>
                </a:extLst>
              </p:cNvPr>
              <p:cNvCxnSpPr>
                <a:cxnSpLocks/>
                <a:stCxn id="79" idx="0"/>
              </p:cNvCxnSpPr>
              <p:nvPr/>
            </p:nvCxnSpPr>
            <p:spPr>
              <a:xfrm flipV="1">
                <a:off x="13541718" y="3379933"/>
                <a:ext cx="742399" cy="470594"/>
              </a:xfrm>
              <a:prstGeom prst="line">
                <a:avLst/>
              </a:prstGeom>
              <a:ln w="63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единительная линия 93">
                <a:extLst>
                  <a:ext uri="{FF2B5EF4-FFF2-40B4-BE49-F238E27FC236}">
                    <a16:creationId xmlns:a16="http://schemas.microsoft.com/office/drawing/2014/main" id="{45748038-34ED-4120-B14A-0A857DA78F08}"/>
                  </a:ext>
                </a:extLst>
              </p:cNvPr>
              <p:cNvCxnSpPr>
                <a:cxnSpLocks/>
                <a:stCxn id="82" idx="1"/>
                <a:endCxn id="38" idx="3"/>
              </p:cNvCxnSpPr>
              <p:nvPr/>
            </p:nvCxnSpPr>
            <p:spPr>
              <a:xfrm flipV="1">
                <a:off x="14901665" y="3379933"/>
                <a:ext cx="786976" cy="499639"/>
              </a:xfrm>
              <a:prstGeom prst="line">
                <a:avLst/>
              </a:prstGeom>
              <a:ln w="63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>
                <a:extLst>
                  <a:ext uri="{FF2B5EF4-FFF2-40B4-BE49-F238E27FC236}">
                    <a16:creationId xmlns:a16="http://schemas.microsoft.com/office/drawing/2014/main" id="{7D8E1EF6-C32D-45E5-984E-10806D75B99D}"/>
                  </a:ext>
                </a:extLst>
              </p:cNvPr>
              <p:cNvCxnSpPr>
                <a:cxnSpLocks/>
                <a:stCxn id="83" idx="0"/>
                <a:endCxn id="38" idx="3"/>
              </p:cNvCxnSpPr>
              <p:nvPr/>
            </p:nvCxnSpPr>
            <p:spPr>
              <a:xfrm flipV="1">
                <a:off x="15106352" y="3379933"/>
                <a:ext cx="582289" cy="470594"/>
              </a:xfrm>
              <a:prstGeom prst="line">
                <a:avLst/>
              </a:prstGeom>
              <a:ln w="63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6" name="Группа 95">
                <a:extLst>
                  <a:ext uri="{FF2B5EF4-FFF2-40B4-BE49-F238E27FC236}">
                    <a16:creationId xmlns:a16="http://schemas.microsoft.com/office/drawing/2014/main" id="{3348CCE3-D81E-4589-B0B3-51E914DF7A7D}"/>
                  </a:ext>
                </a:extLst>
              </p:cNvPr>
              <p:cNvGrpSpPr/>
              <p:nvPr/>
            </p:nvGrpSpPr>
            <p:grpSpPr>
              <a:xfrm>
                <a:off x="13951653" y="3850528"/>
                <a:ext cx="744763" cy="690676"/>
                <a:chOff x="2834640" y="5052550"/>
                <a:chExt cx="1132625" cy="1076960"/>
              </a:xfrm>
            </p:grpSpPr>
            <p:sp>
              <p:nvSpPr>
                <p:cNvPr id="97" name="Равнобедренный треугольник 30">
                  <a:extLst>
                    <a:ext uri="{FF2B5EF4-FFF2-40B4-BE49-F238E27FC236}">
                      <a16:creationId xmlns:a16="http://schemas.microsoft.com/office/drawing/2014/main" id="{76C490F8-03EA-4AA6-BE1F-FAFCA8F98201}"/>
                    </a:ext>
                  </a:extLst>
                </p:cNvPr>
                <p:cNvSpPr/>
                <p:nvPr/>
              </p:nvSpPr>
              <p:spPr>
                <a:xfrm>
                  <a:off x="2849665" y="5097838"/>
                  <a:ext cx="1117600" cy="1031672"/>
                </a:xfrm>
                <a:custGeom>
                  <a:avLst/>
                  <a:gdLst>
                    <a:gd name="connsiteX0" fmla="*/ 0 w 1117600"/>
                    <a:gd name="connsiteY0" fmla="*/ 1076960 h 1076960"/>
                    <a:gd name="connsiteX1" fmla="*/ 558800 w 1117600"/>
                    <a:gd name="connsiteY1" fmla="*/ 0 h 1076960"/>
                    <a:gd name="connsiteX2" fmla="*/ 1117600 w 1117600"/>
                    <a:gd name="connsiteY2" fmla="*/ 1076960 h 1076960"/>
                    <a:gd name="connsiteX3" fmla="*/ 0 w 1117600"/>
                    <a:gd name="connsiteY3" fmla="*/ 1076960 h 1076960"/>
                    <a:gd name="connsiteX0" fmla="*/ 0 w 1117600"/>
                    <a:gd name="connsiteY0" fmla="*/ 1115871 h 1115871"/>
                    <a:gd name="connsiteX1" fmla="*/ 91872 w 1117600"/>
                    <a:gd name="connsiteY1" fmla="*/ 0 h 1115871"/>
                    <a:gd name="connsiteX2" fmla="*/ 1117600 w 1117600"/>
                    <a:gd name="connsiteY2" fmla="*/ 1115871 h 1115871"/>
                    <a:gd name="connsiteX3" fmla="*/ 0 w 1117600"/>
                    <a:gd name="connsiteY3" fmla="*/ 1115871 h 1115871"/>
                    <a:gd name="connsiteX0" fmla="*/ 0 w 1117600"/>
                    <a:gd name="connsiteY0" fmla="*/ 1174237 h 1174237"/>
                    <a:gd name="connsiteX1" fmla="*/ 247515 w 1117600"/>
                    <a:gd name="connsiteY1" fmla="*/ 0 h 1174237"/>
                    <a:gd name="connsiteX2" fmla="*/ 1117600 w 1117600"/>
                    <a:gd name="connsiteY2" fmla="*/ 1174237 h 1174237"/>
                    <a:gd name="connsiteX3" fmla="*/ 0 w 1117600"/>
                    <a:gd name="connsiteY3" fmla="*/ 1174237 h 1174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7600" h="1174237">
                      <a:moveTo>
                        <a:pt x="0" y="1174237"/>
                      </a:moveTo>
                      <a:lnTo>
                        <a:pt x="247515" y="0"/>
                      </a:lnTo>
                      <a:lnTo>
                        <a:pt x="1117600" y="1174237"/>
                      </a:lnTo>
                      <a:lnTo>
                        <a:pt x="0" y="1174237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" name="Равнобедренный треугольник 97">
                  <a:extLst>
                    <a:ext uri="{FF2B5EF4-FFF2-40B4-BE49-F238E27FC236}">
                      <a16:creationId xmlns:a16="http://schemas.microsoft.com/office/drawing/2014/main" id="{829CBD03-3FCD-4351-9026-63AED3EBF7E4}"/>
                    </a:ext>
                  </a:extLst>
                </p:cNvPr>
                <p:cNvSpPr/>
                <p:nvPr/>
              </p:nvSpPr>
              <p:spPr>
                <a:xfrm>
                  <a:off x="2849665" y="5052550"/>
                  <a:ext cx="1117600" cy="1076960"/>
                </a:xfrm>
                <a:prstGeom prst="triangl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" name="Равнобедренный треугольник 30">
                  <a:extLst>
                    <a:ext uri="{FF2B5EF4-FFF2-40B4-BE49-F238E27FC236}">
                      <a16:creationId xmlns:a16="http://schemas.microsoft.com/office/drawing/2014/main" id="{6D112EAD-F85E-4DD8-ACE0-C7EDFF716D01}"/>
                    </a:ext>
                  </a:extLst>
                </p:cNvPr>
                <p:cNvSpPr/>
                <p:nvPr/>
              </p:nvSpPr>
              <p:spPr>
                <a:xfrm flipH="1">
                  <a:off x="2834640" y="5097838"/>
                  <a:ext cx="1117600" cy="1031672"/>
                </a:xfrm>
                <a:custGeom>
                  <a:avLst/>
                  <a:gdLst>
                    <a:gd name="connsiteX0" fmla="*/ 0 w 1117600"/>
                    <a:gd name="connsiteY0" fmla="*/ 1076960 h 1076960"/>
                    <a:gd name="connsiteX1" fmla="*/ 558800 w 1117600"/>
                    <a:gd name="connsiteY1" fmla="*/ 0 h 1076960"/>
                    <a:gd name="connsiteX2" fmla="*/ 1117600 w 1117600"/>
                    <a:gd name="connsiteY2" fmla="*/ 1076960 h 1076960"/>
                    <a:gd name="connsiteX3" fmla="*/ 0 w 1117600"/>
                    <a:gd name="connsiteY3" fmla="*/ 1076960 h 1076960"/>
                    <a:gd name="connsiteX0" fmla="*/ 0 w 1117600"/>
                    <a:gd name="connsiteY0" fmla="*/ 1115871 h 1115871"/>
                    <a:gd name="connsiteX1" fmla="*/ 91872 w 1117600"/>
                    <a:gd name="connsiteY1" fmla="*/ 0 h 1115871"/>
                    <a:gd name="connsiteX2" fmla="*/ 1117600 w 1117600"/>
                    <a:gd name="connsiteY2" fmla="*/ 1115871 h 1115871"/>
                    <a:gd name="connsiteX3" fmla="*/ 0 w 1117600"/>
                    <a:gd name="connsiteY3" fmla="*/ 1115871 h 1115871"/>
                    <a:gd name="connsiteX0" fmla="*/ 0 w 1117600"/>
                    <a:gd name="connsiteY0" fmla="*/ 1174237 h 1174237"/>
                    <a:gd name="connsiteX1" fmla="*/ 247515 w 1117600"/>
                    <a:gd name="connsiteY1" fmla="*/ 0 h 1174237"/>
                    <a:gd name="connsiteX2" fmla="*/ 1117600 w 1117600"/>
                    <a:gd name="connsiteY2" fmla="*/ 1174237 h 1174237"/>
                    <a:gd name="connsiteX3" fmla="*/ 0 w 1117600"/>
                    <a:gd name="connsiteY3" fmla="*/ 1174237 h 1174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7600" h="1174237">
                      <a:moveTo>
                        <a:pt x="0" y="1174237"/>
                      </a:moveTo>
                      <a:lnTo>
                        <a:pt x="247515" y="0"/>
                      </a:lnTo>
                      <a:lnTo>
                        <a:pt x="1117600" y="1174237"/>
                      </a:lnTo>
                      <a:lnTo>
                        <a:pt x="0" y="1174237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00" name="Группа 99">
                <a:extLst>
                  <a:ext uri="{FF2B5EF4-FFF2-40B4-BE49-F238E27FC236}">
                    <a16:creationId xmlns:a16="http://schemas.microsoft.com/office/drawing/2014/main" id="{B8166B69-1A3E-4D06-B5DD-BA4690965214}"/>
                  </a:ext>
                </a:extLst>
              </p:cNvPr>
              <p:cNvGrpSpPr/>
              <p:nvPr/>
            </p:nvGrpSpPr>
            <p:grpSpPr>
              <a:xfrm>
                <a:off x="15516288" y="3850528"/>
                <a:ext cx="734884" cy="690676"/>
                <a:chOff x="2849665" y="5052550"/>
                <a:chExt cx="1117600" cy="1076960"/>
              </a:xfrm>
            </p:grpSpPr>
            <p:sp>
              <p:nvSpPr>
                <p:cNvPr id="101" name="Равнобедренный треугольник 30">
                  <a:extLst>
                    <a:ext uri="{FF2B5EF4-FFF2-40B4-BE49-F238E27FC236}">
                      <a16:creationId xmlns:a16="http://schemas.microsoft.com/office/drawing/2014/main" id="{5E507F3D-9F7A-4B1D-A0CA-3EE43AAB411A}"/>
                    </a:ext>
                  </a:extLst>
                </p:cNvPr>
                <p:cNvSpPr/>
                <p:nvPr/>
              </p:nvSpPr>
              <p:spPr>
                <a:xfrm>
                  <a:off x="2849665" y="5097838"/>
                  <a:ext cx="1117600" cy="1031672"/>
                </a:xfrm>
                <a:custGeom>
                  <a:avLst/>
                  <a:gdLst>
                    <a:gd name="connsiteX0" fmla="*/ 0 w 1117600"/>
                    <a:gd name="connsiteY0" fmla="*/ 1076960 h 1076960"/>
                    <a:gd name="connsiteX1" fmla="*/ 558800 w 1117600"/>
                    <a:gd name="connsiteY1" fmla="*/ 0 h 1076960"/>
                    <a:gd name="connsiteX2" fmla="*/ 1117600 w 1117600"/>
                    <a:gd name="connsiteY2" fmla="*/ 1076960 h 1076960"/>
                    <a:gd name="connsiteX3" fmla="*/ 0 w 1117600"/>
                    <a:gd name="connsiteY3" fmla="*/ 1076960 h 1076960"/>
                    <a:gd name="connsiteX0" fmla="*/ 0 w 1117600"/>
                    <a:gd name="connsiteY0" fmla="*/ 1115871 h 1115871"/>
                    <a:gd name="connsiteX1" fmla="*/ 91872 w 1117600"/>
                    <a:gd name="connsiteY1" fmla="*/ 0 h 1115871"/>
                    <a:gd name="connsiteX2" fmla="*/ 1117600 w 1117600"/>
                    <a:gd name="connsiteY2" fmla="*/ 1115871 h 1115871"/>
                    <a:gd name="connsiteX3" fmla="*/ 0 w 1117600"/>
                    <a:gd name="connsiteY3" fmla="*/ 1115871 h 1115871"/>
                    <a:gd name="connsiteX0" fmla="*/ 0 w 1117600"/>
                    <a:gd name="connsiteY0" fmla="*/ 1174237 h 1174237"/>
                    <a:gd name="connsiteX1" fmla="*/ 247515 w 1117600"/>
                    <a:gd name="connsiteY1" fmla="*/ 0 h 1174237"/>
                    <a:gd name="connsiteX2" fmla="*/ 1117600 w 1117600"/>
                    <a:gd name="connsiteY2" fmla="*/ 1174237 h 1174237"/>
                    <a:gd name="connsiteX3" fmla="*/ 0 w 1117600"/>
                    <a:gd name="connsiteY3" fmla="*/ 1174237 h 1174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7600" h="1174237">
                      <a:moveTo>
                        <a:pt x="0" y="1174237"/>
                      </a:moveTo>
                      <a:lnTo>
                        <a:pt x="247515" y="0"/>
                      </a:lnTo>
                      <a:lnTo>
                        <a:pt x="1117600" y="1174237"/>
                      </a:lnTo>
                      <a:lnTo>
                        <a:pt x="0" y="1174237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Равнобедренный треугольник 101">
                  <a:extLst>
                    <a:ext uri="{FF2B5EF4-FFF2-40B4-BE49-F238E27FC236}">
                      <a16:creationId xmlns:a16="http://schemas.microsoft.com/office/drawing/2014/main" id="{66E4E4A7-1E89-45C2-9F83-0F66ADB81F66}"/>
                    </a:ext>
                  </a:extLst>
                </p:cNvPr>
                <p:cNvSpPr/>
                <p:nvPr/>
              </p:nvSpPr>
              <p:spPr>
                <a:xfrm>
                  <a:off x="2849665" y="5052550"/>
                  <a:ext cx="1117600" cy="1076960"/>
                </a:xfrm>
                <a:prstGeom prst="triangl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03" name="Группа 102">
                <a:extLst>
                  <a:ext uri="{FF2B5EF4-FFF2-40B4-BE49-F238E27FC236}">
                    <a16:creationId xmlns:a16="http://schemas.microsoft.com/office/drawing/2014/main" id="{26534580-7344-461A-8A09-79E2E4C30156}"/>
                  </a:ext>
                </a:extLst>
              </p:cNvPr>
              <p:cNvGrpSpPr/>
              <p:nvPr/>
            </p:nvGrpSpPr>
            <p:grpSpPr>
              <a:xfrm>
                <a:off x="17080921" y="3850528"/>
                <a:ext cx="744763" cy="690676"/>
                <a:chOff x="2834640" y="5052550"/>
                <a:chExt cx="1132625" cy="1076960"/>
              </a:xfrm>
            </p:grpSpPr>
            <p:sp>
              <p:nvSpPr>
                <p:cNvPr id="105" name="Равнобедренный треугольник 104">
                  <a:extLst>
                    <a:ext uri="{FF2B5EF4-FFF2-40B4-BE49-F238E27FC236}">
                      <a16:creationId xmlns:a16="http://schemas.microsoft.com/office/drawing/2014/main" id="{9D02FB6E-583E-458D-AE66-031AD149579E}"/>
                    </a:ext>
                  </a:extLst>
                </p:cNvPr>
                <p:cNvSpPr/>
                <p:nvPr/>
              </p:nvSpPr>
              <p:spPr>
                <a:xfrm>
                  <a:off x="2849665" y="5052550"/>
                  <a:ext cx="1117600" cy="1076960"/>
                </a:xfrm>
                <a:prstGeom prst="triangl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" name="Равнобедренный треугольник 30">
                  <a:extLst>
                    <a:ext uri="{FF2B5EF4-FFF2-40B4-BE49-F238E27FC236}">
                      <a16:creationId xmlns:a16="http://schemas.microsoft.com/office/drawing/2014/main" id="{BC6FD83E-7010-4BA5-94EB-CBF41ED02858}"/>
                    </a:ext>
                  </a:extLst>
                </p:cNvPr>
                <p:cNvSpPr/>
                <p:nvPr/>
              </p:nvSpPr>
              <p:spPr>
                <a:xfrm flipH="1">
                  <a:off x="2834640" y="5097838"/>
                  <a:ext cx="1117600" cy="1031672"/>
                </a:xfrm>
                <a:custGeom>
                  <a:avLst/>
                  <a:gdLst>
                    <a:gd name="connsiteX0" fmla="*/ 0 w 1117600"/>
                    <a:gd name="connsiteY0" fmla="*/ 1076960 h 1076960"/>
                    <a:gd name="connsiteX1" fmla="*/ 558800 w 1117600"/>
                    <a:gd name="connsiteY1" fmla="*/ 0 h 1076960"/>
                    <a:gd name="connsiteX2" fmla="*/ 1117600 w 1117600"/>
                    <a:gd name="connsiteY2" fmla="*/ 1076960 h 1076960"/>
                    <a:gd name="connsiteX3" fmla="*/ 0 w 1117600"/>
                    <a:gd name="connsiteY3" fmla="*/ 1076960 h 1076960"/>
                    <a:gd name="connsiteX0" fmla="*/ 0 w 1117600"/>
                    <a:gd name="connsiteY0" fmla="*/ 1115871 h 1115871"/>
                    <a:gd name="connsiteX1" fmla="*/ 91872 w 1117600"/>
                    <a:gd name="connsiteY1" fmla="*/ 0 h 1115871"/>
                    <a:gd name="connsiteX2" fmla="*/ 1117600 w 1117600"/>
                    <a:gd name="connsiteY2" fmla="*/ 1115871 h 1115871"/>
                    <a:gd name="connsiteX3" fmla="*/ 0 w 1117600"/>
                    <a:gd name="connsiteY3" fmla="*/ 1115871 h 1115871"/>
                    <a:gd name="connsiteX0" fmla="*/ 0 w 1117600"/>
                    <a:gd name="connsiteY0" fmla="*/ 1174237 h 1174237"/>
                    <a:gd name="connsiteX1" fmla="*/ 247515 w 1117600"/>
                    <a:gd name="connsiteY1" fmla="*/ 0 h 1174237"/>
                    <a:gd name="connsiteX2" fmla="*/ 1117600 w 1117600"/>
                    <a:gd name="connsiteY2" fmla="*/ 1174237 h 1174237"/>
                    <a:gd name="connsiteX3" fmla="*/ 0 w 1117600"/>
                    <a:gd name="connsiteY3" fmla="*/ 1174237 h 1174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7600" h="1174237">
                      <a:moveTo>
                        <a:pt x="0" y="1174237"/>
                      </a:moveTo>
                      <a:lnTo>
                        <a:pt x="247515" y="0"/>
                      </a:lnTo>
                      <a:lnTo>
                        <a:pt x="1117600" y="1174237"/>
                      </a:lnTo>
                      <a:lnTo>
                        <a:pt x="0" y="1174237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107" name="Прямая соединительная линия 106">
                <a:extLst>
                  <a:ext uri="{FF2B5EF4-FFF2-40B4-BE49-F238E27FC236}">
                    <a16:creationId xmlns:a16="http://schemas.microsoft.com/office/drawing/2014/main" id="{EF484D58-5C6B-472C-BE50-47C99B02B36A}"/>
                  </a:ext>
                </a:extLst>
              </p:cNvPr>
              <p:cNvCxnSpPr>
                <a:cxnSpLocks/>
                <a:stCxn id="106" idx="1"/>
              </p:cNvCxnSpPr>
              <p:nvPr/>
            </p:nvCxnSpPr>
            <p:spPr>
              <a:xfrm flipH="1" flipV="1">
                <a:off x="16918166" y="3379933"/>
                <a:ext cx="734884" cy="499639"/>
              </a:xfrm>
              <a:prstGeom prst="line">
                <a:avLst/>
              </a:prstGeom>
              <a:ln w="63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>
                <a:extLst>
                  <a:ext uri="{FF2B5EF4-FFF2-40B4-BE49-F238E27FC236}">
                    <a16:creationId xmlns:a16="http://schemas.microsoft.com/office/drawing/2014/main" id="{8293B117-94A1-45A4-8CE8-1CFFA32F2993}"/>
                  </a:ext>
                </a:extLst>
              </p:cNvPr>
              <p:cNvCxnSpPr>
                <a:cxnSpLocks/>
                <a:stCxn id="105" idx="0"/>
              </p:cNvCxnSpPr>
              <p:nvPr/>
            </p:nvCxnSpPr>
            <p:spPr>
              <a:xfrm flipH="1" flipV="1">
                <a:off x="16847794" y="3379933"/>
                <a:ext cx="610448" cy="470594"/>
              </a:xfrm>
              <a:prstGeom prst="line">
                <a:avLst/>
              </a:prstGeom>
              <a:ln w="63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единительная линия 109">
                <a:extLst>
                  <a:ext uri="{FF2B5EF4-FFF2-40B4-BE49-F238E27FC236}">
                    <a16:creationId xmlns:a16="http://schemas.microsoft.com/office/drawing/2014/main" id="{040E4AF1-E3DD-4D8D-9E99-566EC5EE3CCB}"/>
                  </a:ext>
                </a:extLst>
              </p:cNvPr>
              <p:cNvCxnSpPr>
                <a:cxnSpLocks/>
                <a:stCxn id="99" idx="1"/>
              </p:cNvCxnSpPr>
              <p:nvPr/>
            </p:nvCxnSpPr>
            <p:spPr>
              <a:xfrm flipH="1" flipV="1">
                <a:off x="14306040" y="3414826"/>
                <a:ext cx="217741" cy="464746"/>
              </a:xfrm>
              <a:prstGeom prst="line">
                <a:avLst/>
              </a:prstGeom>
              <a:ln w="63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>
                <a:extLst>
                  <a:ext uri="{FF2B5EF4-FFF2-40B4-BE49-F238E27FC236}">
                    <a16:creationId xmlns:a16="http://schemas.microsoft.com/office/drawing/2014/main" id="{ABA09E7B-69F2-4430-BBD8-68CF14FA9346}"/>
                  </a:ext>
                </a:extLst>
              </p:cNvPr>
              <p:cNvCxnSpPr>
                <a:cxnSpLocks/>
                <a:stCxn id="97" idx="1"/>
              </p:cNvCxnSpPr>
              <p:nvPr/>
            </p:nvCxnSpPr>
            <p:spPr>
              <a:xfrm flipV="1">
                <a:off x="14124288" y="3414826"/>
                <a:ext cx="167159" cy="464746"/>
              </a:xfrm>
              <a:prstGeom prst="line">
                <a:avLst/>
              </a:prstGeom>
              <a:ln w="63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единительная линия 111">
                <a:extLst>
                  <a:ext uri="{FF2B5EF4-FFF2-40B4-BE49-F238E27FC236}">
                    <a16:creationId xmlns:a16="http://schemas.microsoft.com/office/drawing/2014/main" id="{4E9D8564-E08C-47C5-95AA-5218481CAD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286481" y="3414826"/>
                <a:ext cx="28701" cy="466452"/>
              </a:xfrm>
              <a:prstGeom prst="line">
                <a:avLst/>
              </a:prstGeom>
              <a:ln w="63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>
                <a:extLst>
                  <a:ext uri="{FF2B5EF4-FFF2-40B4-BE49-F238E27FC236}">
                    <a16:creationId xmlns:a16="http://schemas.microsoft.com/office/drawing/2014/main" id="{42407CBF-0F4E-4074-8683-75BDA1DAE211}"/>
                  </a:ext>
                </a:extLst>
              </p:cNvPr>
              <p:cNvCxnSpPr>
                <a:cxnSpLocks/>
                <a:stCxn id="101" idx="1"/>
                <a:endCxn id="38" idx="3"/>
              </p:cNvCxnSpPr>
              <p:nvPr/>
            </p:nvCxnSpPr>
            <p:spPr>
              <a:xfrm flipV="1">
                <a:off x="15679042" y="3379933"/>
                <a:ext cx="9598" cy="499639"/>
              </a:xfrm>
              <a:prstGeom prst="line">
                <a:avLst/>
              </a:prstGeom>
              <a:ln w="63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>
                <a:extLst>
                  <a:ext uri="{FF2B5EF4-FFF2-40B4-BE49-F238E27FC236}">
                    <a16:creationId xmlns:a16="http://schemas.microsoft.com/office/drawing/2014/main" id="{3C665019-6FF4-4E46-9FE4-3E9BD548D522}"/>
                  </a:ext>
                </a:extLst>
              </p:cNvPr>
              <p:cNvCxnSpPr>
                <a:cxnSpLocks/>
                <a:stCxn id="102" idx="0"/>
                <a:endCxn id="38" idx="3"/>
              </p:cNvCxnSpPr>
              <p:nvPr/>
            </p:nvCxnSpPr>
            <p:spPr>
              <a:xfrm flipH="1" flipV="1">
                <a:off x="15688641" y="3379933"/>
                <a:ext cx="195089" cy="470594"/>
              </a:xfrm>
              <a:prstGeom prst="line">
                <a:avLst/>
              </a:prstGeom>
              <a:ln w="63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9C9F1903-C3CC-4FDC-8CA9-DD297BA1C89F}"/>
                </a:ext>
              </a:extLst>
            </p:cNvPr>
            <p:cNvGrpSpPr/>
            <p:nvPr/>
          </p:nvGrpSpPr>
          <p:grpSpPr>
            <a:xfrm>
              <a:off x="233040" y="954905"/>
              <a:ext cx="10514142" cy="3726823"/>
              <a:chOff x="186871" y="952185"/>
              <a:chExt cx="10514142" cy="3726823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47E827-F21B-4FF2-9025-E5A6D5ADFFAB}"/>
                  </a:ext>
                </a:extLst>
              </p:cNvPr>
              <p:cNvSpPr txBox="1"/>
              <p:nvPr/>
            </p:nvSpPr>
            <p:spPr>
              <a:xfrm>
                <a:off x="186871" y="2124463"/>
                <a:ext cx="532237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Bef>
                    <a:spcPts val="1200"/>
                  </a:spcBef>
                  <a:buClr>
                    <a:srgbClr val="00FF00"/>
                  </a:buClr>
                  <a:buSzPct val="200000"/>
                  <a:buFont typeface="+mj-lt"/>
                  <a:buAutoNum type="alphaUcPeriod" startAt="2"/>
                </a:pPr>
                <a:endParaRPr lang="ru-RU" sz="2000" dirty="0"/>
              </a:p>
              <a:p>
                <a:pPr marL="719138" indent="-719138">
                  <a:spcBef>
                    <a:spcPts val="1200"/>
                  </a:spcBef>
                  <a:buClr>
                    <a:srgbClr val="00FF00"/>
                  </a:buClr>
                  <a:buSzPct val="200000"/>
                  <a:buFont typeface="+mj-lt"/>
                  <a:buAutoNum type="alphaUcPeriod" startAt="2"/>
                </a:pPr>
                <a:r>
                  <a:rPr lang="ru-RU" sz="2000" dirty="0"/>
                  <a:t>Сервисно -сетевая организация и </a:t>
                </a:r>
                <a:r>
                  <a:rPr lang="ru-RU" sz="2000" dirty="0" err="1"/>
                  <a:t>гиперсвязность</a:t>
                </a:r>
                <a:r>
                  <a:rPr lang="ru-RU" sz="2000" dirty="0"/>
                  <a:t> данных позволяют формировать компетентных гомологов руководителя  на всех уровнях иерархии</a:t>
                </a:r>
              </a:p>
              <a:p>
                <a:pPr marL="720725" indent="-720725">
                  <a:spcBef>
                    <a:spcPts val="1200"/>
                  </a:spcBef>
                  <a:buClr>
                    <a:srgbClr val="00FF00"/>
                  </a:buClr>
                  <a:buSzPct val="200000"/>
                  <a:buFont typeface="+mj-lt"/>
                  <a:buAutoNum type="alphaUcPeriod" startAt="2"/>
                </a:pPr>
                <a:endParaRPr lang="ru-RU" sz="2000" dirty="0"/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26226EF-DD76-4157-9BF4-9DED64519C38}"/>
                  </a:ext>
                </a:extLst>
              </p:cNvPr>
              <p:cNvSpPr txBox="1"/>
              <p:nvPr/>
            </p:nvSpPr>
            <p:spPr>
              <a:xfrm>
                <a:off x="7948387" y="952185"/>
                <a:ext cx="27526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800" dirty="0">
                    <a:solidFill>
                      <a:srgbClr val="00FF00"/>
                    </a:solidFill>
                  </a:rPr>
                  <a:t>ГОМОЛОГИЧНОСТЬ</a:t>
                </a:r>
                <a:endParaRPr lang="ru-RU" dirty="0">
                  <a:solidFill>
                    <a:srgbClr val="00FF00"/>
                  </a:solidFill>
                </a:endParaRPr>
              </a:p>
            </p:txBody>
          </p:sp>
        </p:grpSp>
      </p:grpSp>
      <p:sp>
        <p:nvSpPr>
          <p:cNvPr id="212" name="TextBox 211">
            <a:extLst>
              <a:ext uri="{FF2B5EF4-FFF2-40B4-BE49-F238E27FC236}">
                <a16:creationId xmlns:a16="http://schemas.microsoft.com/office/drawing/2014/main" id="{77A841A0-8FEA-402D-8C4E-0B9EECC16FCB}"/>
              </a:ext>
            </a:extLst>
          </p:cNvPr>
          <p:cNvSpPr txBox="1"/>
          <p:nvPr/>
        </p:nvSpPr>
        <p:spPr>
          <a:xfrm>
            <a:off x="266583" y="1223017"/>
            <a:ext cx="4897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indent="-720725">
              <a:spcBef>
                <a:spcPts val="1200"/>
              </a:spcBef>
              <a:buClr>
                <a:srgbClr val="00FF00"/>
              </a:buClr>
              <a:buSzPct val="200000"/>
              <a:buFont typeface="+mj-lt"/>
              <a:buAutoNum type="alphaUcPeriod"/>
            </a:pPr>
            <a:r>
              <a:rPr lang="ru-RU" sz="2000" dirty="0"/>
              <a:t>Социальные лифты работают непрерывно и в обоих направлениях в зависимости от общественной полезности индивидуума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FA7E7A3-9054-4F73-AA60-2512A5A982F4}"/>
              </a:ext>
            </a:extLst>
          </p:cNvPr>
          <p:cNvSpPr txBox="1"/>
          <p:nvPr/>
        </p:nvSpPr>
        <p:spPr>
          <a:xfrm>
            <a:off x="1192221" y="5920009"/>
            <a:ext cx="1004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2300" algn="l"/>
              </a:tabLst>
            </a:pPr>
            <a:r>
              <a:rPr lang="ru-RU" i="1" dirty="0" err="1"/>
              <a:t>Гиперсвязность</a:t>
            </a:r>
            <a:r>
              <a:rPr lang="ru-RU" i="1" dirty="0"/>
              <a:t> данных – профилактика правонарушений. </a:t>
            </a:r>
          </a:p>
          <a:p>
            <a:pPr>
              <a:tabLst>
                <a:tab pos="622300" algn="l"/>
              </a:tabLst>
            </a:pPr>
            <a:r>
              <a:rPr lang="ru-RU" i="1" dirty="0"/>
              <a:t>Свобода действий компенсируется абсолютной прозрачностью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295894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8896B-5050-4730-85CE-E6A12E12C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8" y="0"/>
            <a:ext cx="11451772" cy="1293028"/>
          </a:xfrm>
        </p:spPr>
        <p:txBody>
          <a:bodyPr>
            <a:normAutofit/>
          </a:bodyPr>
          <a:lstStyle/>
          <a:p>
            <a:r>
              <a:rPr lang="ru-RU" sz="3200" dirty="0"/>
              <a:t>Осложнят Трансформацию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9C935D-C5FC-41DA-AD30-F8F3003BC066}"/>
              </a:ext>
            </a:extLst>
          </p:cNvPr>
          <p:cNvSpPr txBox="1"/>
          <p:nvPr/>
        </p:nvSpPr>
        <p:spPr>
          <a:xfrm>
            <a:off x="2125436" y="5321826"/>
            <a:ext cx="3026228" cy="94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«Мы применяем устаревшие практики, вроде </a:t>
            </a:r>
            <a:r>
              <a:rPr lang="en-US" dirty="0"/>
              <a:t>KPI…</a:t>
            </a:r>
            <a:r>
              <a:rPr lang="ru-RU" dirty="0"/>
              <a:t>»</a:t>
            </a:r>
          </a:p>
        </p:txBody>
      </p:sp>
      <p:sp>
        <p:nvSpPr>
          <p:cNvPr id="5" name="Стрелка: вправо с вырезом 4">
            <a:extLst>
              <a:ext uri="{FF2B5EF4-FFF2-40B4-BE49-F238E27FC236}">
                <a16:creationId xmlns:a16="http://schemas.microsoft.com/office/drawing/2014/main" id="{64174A54-D739-4111-9976-D5377B728099}"/>
              </a:ext>
            </a:extLst>
          </p:cNvPr>
          <p:cNvSpPr/>
          <p:nvPr/>
        </p:nvSpPr>
        <p:spPr>
          <a:xfrm>
            <a:off x="5663293" y="5468783"/>
            <a:ext cx="1219200" cy="65314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A532C-1EB4-46A1-9930-7F7B8FE564BC}"/>
              </a:ext>
            </a:extLst>
          </p:cNvPr>
          <p:cNvSpPr txBox="1"/>
          <p:nvPr/>
        </p:nvSpPr>
        <p:spPr>
          <a:xfrm>
            <a:off x="7513863" y="5333689"/>
            <a:ext cx="3415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«Мы хорошо поработали, у нас быстро растет число студентов»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4B19F-85BD-4201-8D86-EED265F611B8}"/>
              </a:ext>
            </a:extLst>
          </p:cNvPr>
          <p:cNvSpPr txBox="1"/>
          <p:nvPr/>
        </p:nvSpPr>
        <p:spPr>
          <a:xfrm>
            <a:off x="1329416" y="1293028"/>
            <a:ext cx="964746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725" indent="-720725">
              <a:spcBef>
                <a:spcPts val="1800"/>
              </a:spcBef>
              <a:buClr>
                <a:srgbClr val="00FF00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400" dirty="0"/>
              <a:t>Сопротивление владельцев материального производства смене приоритет индустрии</a:t>
            </a:r>
          </a:p>
          <a:p>
            <a:pPr marL="720725" indent="-720725">
              <a:spcBef>
                <a:spcPts val="1800"/>
              </a:spcBef>
              <a:buClr>
                <a:srgbClr val="00FF00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400" dirty="0"/>
              <a:t>Сопротивление законодателей, верящих в тезис «чем больше законов, тем лучше»</a:t>
            </a:r>
          </a:p>
          <a:p>
            <a:pPr marL="720725" indent="-720725">
              <a:spcBef>
                <a:spcPts val="1800"/>
              </a:spcBef>
              <a:buClr>
                <a:srgbClr val="00FF00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400" dirty="0"/>
              <a:t>Традиция считать Запад лидером</a:t>
            </a:r>
          </a:p>
          <a:p>
            <a:pPr marL="720725" indent="-720725">
              <a:spcBef>
                <a:spcPts val="1800"/>
              </a:spcBef>
              <a:buClr>
                <a:srgbClr val="00FF00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400" dirty="0"/>
              <a:t>«Институциональные ловушки» игнорирования низкой эффективности В.М. </a:t>
            </a:r>
            <a:r>
              <a:rPr lang="ru-RU" sz="2400" dirty="0" err="1"/>
              <a:t>Полтеревича</a:t>
            </a:r>
            <a:endParaRPr lang="ru-RU" sz="2400" dirty="0"/>
          </a:p>
          <a:p>
            <a:pPr marL="720725" indent="-720725">
              <a:spcBef>
                <a:spcPts val="1800"/>
              </a:spcBef>
              <a:buClr>
                <a:srgbClr val="00FF00"/>
              </a:buClr>
              <a:buSzPct val="200000"/>
              <a:buFont typeface="Wingdings" panose="05000000000000000000" pitchFamily="2" charset="2"/>
              <a:buChar char="§"/>
            </a:pP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F64B3-957E-4AE9-B632-C6C7BA4F43B7}"/>
              </a:ext>
            </a:extLst>
          </p:cNvPr>
          <p:cNvSpPr txBox="1"/>
          <p:nvPr/>
        </p:nvSpPr>
        <p:spPr>
          <a:xfrm>
            <a:off x="5151664" y="4706979"/>
            <a:ext cx="2002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Система «нивелирует» мнения</a:t>
            </a:r>
          </a:p>
        </p:txBody>
      </p:sp>
    </p:spTree>
    <p:extLst>
      <p:ext uri="{BB962C8B-B14F-4D97-AF65-F5344CB8AC3E}">
        <p14:creationId xmlns:p14="http://schemas.microsoft.com/office/powerpoint/2010/main" val="340848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1F2B616EF1FF4438C45F6CA340D9EA5" ma:contentTypeVersion="4" ma:contentTypeDescription="Создание документа." ma:contentTypeScope="" ma:versionID="0116fbeeb713500dd3a36bf20c21b6a8">
  <xsd:schema xmlns:xsd="http://www.w3.org/2001/XMLSchema" xmlns:xs="http://www.w3.org/2001/XMLSchema" xmlns:p="http://schemas.microsoft.com/office/2006/metadata/properties" xmlns:ns3="b9f4657d-0ffb-4f75-a51c-2cf505528df6" targetNamespace="http://schemas.microsoft.com/office/2006/metadata/properties" ma:root="true" ma:fieldsID="2f58a1802e6ab251634ef58e2352054e" ns3:_="">
    <xsd:import namespace="b9f4657d-0ffb-4f75-a51c-2cf505528d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4657d-0ffb-4f75-a51c-2cf505528d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63A3D5-56AE-442B-B513-8073C604F0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9F7D78-F15E-4A6D-BD8D-C1761FA767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f4657d-0ffb-4f75-a51c-2cf505528d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6DBC4A-7218-4D46-AA2C-5B2A940B3AE7}">
  <ds:schemaRefs>
    <ds:schemaRef ds:uri="http://purl.org/dc/terms/"/>
    <ds:schemaRef ds:uri="b9f4657d-0ffb-4f75-a51c-2cf505528df6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8304</TotalTime>
  <Words>670</Words>
  <Application>Microsoft Office PowerPoint</Application>
  <PresentationFormat>Широкоэкранный</PresentationFormat>
  <Paragraphs>118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След самолета</vt:lpstr>
      <vt:lpstr>цифровая трансформация Общественно-экономической формации</vt:lpstr>
      <vt:lpstr> «рельсы» исторического материализма устарели </vt:lpstr>
      <vt:lpstr>тенденции спровоцированные текущей цифровой трансформацией</vt:lpstr>
      <vt:lpstr>Пример передела рынка «цифровиками»</vt:lpstr>
      <vt:lpstr>Цифровизация и транзакционные издержки </vt:lpstr>
      <vt:lpstr>Влияние цифровой трансформации будет нарастать </vt:lpstr>
      <vt:lpstr>Ключевые ЗАДАЧИ трансформации</vt:lpstr>
      <vt:lpstr>Вероятные Свойства общественной иерархии в условиях гиперсвязности</vt:lpstr>
      <vt:lpstr>Осложнят Трансформацию</vt:lpstr>
      <vt:lpstr>Варианты общественной реконструкции</vt:lpstr>
      <vt:lpstr>Принципы новой формации</vt:lpstr>
      <vt:lpstr>Направления исследований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Bashnin</dc:creator>
  <cp:lastModifiedBy>Alexander Bashnin</cp:lastModifiedBy>
  <cp:revision>148</cp:revision>
  <dcterms:created xsi:type="dcterms:W3CDTF">2021-04-02T15:03:33Z</dcterms:created>
  <dcterms:modified xsi:type="dcterms:W3CDTF">2021-08-30T19:30:13Z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0x010100F1F2B616EF1FF4438C45F6CA340D9EA5</vt:lpwstr>
  </property>
</Properties>
</file>