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4"/>
  </p:sldMasterIdLst>
  <p:notesMasterIdLst>
    <p:notesMasterId r:id="rId23"/>
  </p:notesMasterIdLst>
  <p:sldIdLst>
    <p:sldId id="680" r:id="rId5"/>
    <p:sldId id="738" r:id="rId6"/>
    <p:sldId id="644" r:id="rId7"/>
    <p:sldId id="735" r:id="rId8"/>
    <p:sldId id="736" r:id="rId9"/>
    <p:sldId id="740" r:id="rId10"/>
    <p:sldId id="731" r:id="rId11"/>
    <p:sldId id="640" r:id="rId12"/>
    <p:sldId id="678" r:id="rId13"/>
    <p:sldId id="352" r:id="rId14"/>
    <p:sldId id="363" r:id="rId15"/>
    <p:sldId id="687" r:id="rId16"/>
    <p:sldId id="734" r:id="rId17"/>
    <p:sldId id="361" r:id="rId18"/>
    <p:sldId id="719" r:id="rId19"/>
    <p:sldId id="692" r:id="rId20"/>
    <p:sldId id="741" r:id="rId21"/>
    <p:sldId id="31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er Bashnin" initials="AB" lastIdx="6" clrIdx="0">
    <p:extLst>
      <p:ext uri="{19B8F6BF-5375-455C-9EA6-DF929625EA0E}">
        <p15:presenceInfo xmlns:p15="http://schemas.microsoft.com/office/powerpoint/2012/main" userId="0014aa6d3d979eb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1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6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B4554-0ED9-45F4-8971-DD9ECADE38A9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CEB1E-FCD4-4D3B-A23F-0670DEC1E0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518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A2BBC-5288-4E31-8CED-5AF7D402353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1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CEB1E-FCD4-4D3B-A23F-0670DEC1E01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212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A2BBC-5288-4E31-8CED-5AF7D402353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227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A2BBC-5288-4E31-8CED-5AF7D402353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51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CEB1E-FCD4-4D3B-A23F-0670DEC1E01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769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CEB1E-FCD4-4D3B-A23F-0670DEC1E01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991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A2BBC-5288-4E31-8CED-5AF7D402353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465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A2BBC-5288-4E31-8CED-5AF7D402353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13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5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04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3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465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66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7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052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112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4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75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0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27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8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26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64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15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3045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freesvg.org/red-cogwheel-symbo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vg.org/red-cogwheel-symbo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vg.org/red-cogwheel-symbo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07151-F258-4286-9922-0FECF7515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808" y="2605625"/>
            <a:ext cx="11128744" cy="1267490"/>
          </a:xfrm>
        </p:spPr>
        <p:txBody>
          <a:bodyPr>
            <a:noAutofit/>
          </a:bodyPr>
          <a:lstStyle/>
          <a:p>
            <a:r>
              <a:rPr lang="ru-RU" sz="4800" dirty="0"/>
              <a:t>цифровая трансформация Общественно-экономической</a:t>
            </a:r>
            <a:br>
              <a:rPr lang="ru-RU" sz="4800" dirty="0"/>
            </a:br>
            <a:r>
              <a:rPr lang="ru-RU" sz="4800" dirty="0"/>
              <a:t>формации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70F4CC-3DDC-40A2-A0B7-3D81CB12B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076" y="6183175"/>
            <a:ext cx="2000250" cy="44378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 16 ноября 2021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771BCC-3514-46EA-8E60-6B3D5F48C929}"/>
              </a:ext>
            </a:extLst>
          </p:cNvPr>
          <p:cNvSpPr txBox="1"/>
          <p:nvPr/>
        </p:nvSpPr>
        <p:spPr>
          <a:xfrm>
            <a:off x="907541" y="5737295"/>
            <a:ext cx="27190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Александр </a:t>
            </a:r>
            <a:r>
              <a:rPr lang="ru-RU" sz="2000" b="1" dirty="0" err="1"/>
              <a:t>Башнин</a:t>
            </a:r>
            <a:endParaRPr lang="ru-RU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2E1CDC-CAB6-41F5-97D1-205B5C286C7A}"/>
              </a:ext>
            </a:extLst>
          </p:cNvPr>
          <p:cNvSpPr txBox="1"/>
          <p:nvPr/>
        </p:nvSpPr>
        <p:spPr>
          <a:xfrm>
            <a:off x="766808" y="4022310"/>
            <a:ext cx="3171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Инженерный взгляд</a:t>
            </a:r>
          </a:p>
        </p:txBody>
      </p:sp>
    </p:spTree>
    <p:extLst>
      <p:ext uri="{BB962C8B-B14F-4D97-AF65-F5344CB8AC3E}">
        <p14:creationId xmlns:p14="http://schemas.microsoft.com/office/powerpoint/2010/main" val="255877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68196-5A39-44E0-944E-77A69A21B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4507"/>
            <a:ext cx="11928519" cy="857038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вершина ЦИФРОВИЗАЦИИ – Гиперсвязность данных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58E3B3-E3DA-4E27-ACF6-64B9184275FB}"/>
              </a:ext>
            </a:extLst>
          </p:cNvPr>
          <p:cNvSpPr txBox="1"/>
          <p:nvPr/>
        </p:nvSpPr>
        <p:spPr>
          <a:xfrm>
            <a:off x="1166296" y="1219293"/>
            <a:ext cx="96456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Гиперсвязность данных – организация непротиворечивого </a:t>
            </a:r>
            <a:r>
              <a:rPr lang="ru-RU" sz="2400" dirty="0">
                <a:solidFill>
                  <a:srgbClr val="00FF00"/>
                </a:solidFill>
              </a:rPr>
              <a:t>обмена </a:t>
            </a:r>
            <a:r>
              <a:rPr lang="ru-RU" sz="2400" dirty="0"/>
              <a:t>с обязательной </a:t>
            </a:r>
            <a:r>
              <a:rPr lang="ru-RU" sz="2400" dirty="0">
                <a:solidFill>
                  <a:srgbClr val="00FF00"/>
                </a:solidFill>
              </a:rPr>
              <a:t>автоматической интерпретацией данных </a:t>
            </a:r>
            <a:r>
              <a:rPr lang="ru-RU" sz="2400" dirty="0"/>
              <a:t>внутри бизнес-структуры, а затем и межотраслевой обмен</a:t>
            </a:r>
            <a:endParaRPr lang="ru-RU" sz="2800" dirty="0">
              <a:solidFill>
                <a:srgbClr val="00FF00"/>
              </a:solidFill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7C7F804-9115-4241-8B16-DFF5C18F4A3C}"/>
              </a:ext>
            </a:extLst>
          </p:cNvPr>
          <p:cNvGrpSpPr/>
          <p:nvPr/>
        </p:nvGrpSpPr>
        <p:grpSpPr>
          <a:xfrm>
            <a:off x="4866742" y="3542135"/>
            <a:ext cx="7070025" cy="2725142"/>
            <a:chOff x="4106175" y="2798064"/>
            <a:chExt cx="8829391" cy="3565721"/>
          </a:xfrm>
        </p:grpSpPr>
        <p:sp>
          <p:nvSpPr>
            <p:cNvPr id="18" name="Куб 17">
              <a:extLst>
                <a:ext uri="{FF2B5EF4-FFF2-40B4-BE49-F238E27FC236}">
                  <a16:creationId xmlns:a16="http://schemas.microsoft.com/office/drawing/2014/main" id="{AA835C92-DA4B-45DE-9110-3EB44C7BCCA7}"/>
                </a:ext>
              </a:extLst>
            </p:cNvPr>
            <p:cNvSpPr/>
            <p:nvPr/>
          </p:nvSpPr>
          <p:spPr>
            <a:xfrm>
              <a:off x="7711328" y="5247371"/>
              <a:ext cx="1484566" cy="1083768"/>
            </a:xfrm>
            <a:prstGeom prst="cub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IPv6</a:t>
              </a:r>
              <a:endParaRPr lang="ru-RU" sz="1000" b="1" dirty="0"/>
            </a:p>
          </p:txBody>
        </p:sp>
        <p:sp>
          <p:nvSpPr>
            <p:cNvPr id="17" name="Куб 16">
              <a:extLst>
                <a:ext uri="{FF2B5EF4-FFF2-40B4-BE49-F238E27FC236}">
                  <a16:creationId xmlns:a16="http://schemas.microsoft.com/office/drawing/2014/main" id="{86AD9A74-400F-4E95-935E-430F795635A0}"/>
                </a:ext>
              </a:extLst>
            </p:cNvPr>
            <p:cNvSpPr/>
            <p:nvPr/>
          </p:nvSpPr>
          <p:spPr>
            <a:xfrm>
              <a:off x="9007284" y="5214724"/>
              <a:ext cx="1484565" cy="1149061"/>
            </a:xfrm>
            <a:prstGeom prst="cube">
              <a:avLst/>
            </a:prstGeom>
            <a:solidFill>
              <a:schemeClr val="bg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dirty="0"/>
                <a:t>5</a:t>
              </a:r>
              <a:r>
                <a:rPr lang="en-US" sz="2800" b="1" dirty="0"/>
                <a:t>G</a:t>
              </a:r>
              <a:endParaRPr lang="ru-RU" sz="2800" dirty="0"/>
            </a:p>
          </p:txBody>
        </p:sp>
        <p:sp>
          <p:nvSpPr>
            <p:cNvPr id="20" name="Куб 19">
              <a:extLst>
                <a:ext uri="{FF2B5EF4-FFF2-40B4-BE49-F238E27FC236}">
                  <a16:creationId xmlns:a16="http://schemas.microsoft.com/office/drawing/2014/main" id="{CEBD9A81-EF44-480A-B619-669DDC16D187}"/>
                </a:ext>
              </a:extLst>
            </p:cNvPr>
            <p:cNvSpPr/>
            <p:nvPr/>
          </p:nvSpPr>
          <p:spPr>
            <a:xfrm>
              <a:off x="7209166" y="4670768"/>
              <a:ext cx="2228517" cy="824856"/>
            </a:xfrm>
            <a:prstGeom prst="cub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/>
                <a:t>Blockchain</a:t>
              </a:r>
              <a:endParaRPr lang="ru-RU" sz="1200" dirty="0"/>
            </a:p>
          </p:txBody>
        </p:sp>
        <p:sp>
          <p:nvSpPr>
            <p:cNvPr id="11" name="Куб 10">
              <a:extLst>
                <a:ext uri="{FF2B5EF4-FFF2-40B4-BE49-F238E27FC236}">
                  <a16:creationId xmlns:a16="http://schemas.microsoft.com/office/drawing/2014/main" id="{7508E4BC-C471-4327-8E86-32D74B0A93D4}"/>
                </a:ext>
              </a:extLst>
            </p:cNvPr>
            <p:cNvSpPr/>
            <p:nvPr/>
          </p:nvSpPr>
          <p:spPr>
            <a:xfrm>
              <a:off x="7265645" y="3765492"/>
              <a:ext cx="2278489" cy="1048450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/>
                <a:t>Smart Contracts</a:t>
              </a:r>
              <a:endParaRPr lang="ru-RU" sz="1600" b="1" dirty="0"/>
            </a:p>
          </p:txBody>
        </p:sp>
        <p:sp>
          <p:nvSpPr>
            <p:cNvPr id="15" name="Куб 14">
              <a:extLst>
                <a:ext uri="{FF2B5EF4-FFF2-40B4-BE49-F238E27FC236}">
                  <a16:creationId xmlns:a16="http://schemas.microsoft.com/office/drawing/2014/main" id="{32D900C2-4474-4D4A-BBD5-2E0DCE240D51}"/>
                </a:ext>
              </a:extLst>
            </p:cNvPr>
            <p:cNvSpPr/>
            <p:nvPr/>
          </p:nvSpPr>
          <p:spPr>
            <a:xfrm>
              <a:off x="9193133" y="3877615"/>
              <a:ext cx="1484565" cy="1630262"/>
            </a:xfrm>
            <a:prstGeom prst="cub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IoT</a:t>
              </a:r>
              <a:r>
                <a:rPr lang="ru-RU" sz="2400" b="1" dirty="0"/>
                <a:t>/</a:t>
              </a:r>
              <a:r>
                <a:rPr lang="en-US" sz="2400" b="1" dirty="0"/>
                <a:t> </a:t>
              </a:r>
              <a:r>
                <a:rPr lang="en-US" sz="2400" b="1" dirty="0" err="1"/>
                <a:t>IIoT</a:t>
              </a:r>
              <a:endParaRPr lang="ru-RU" sz="2400" b="1" dirty="0"/>
            </a:p>
          </p:txBody>
        </p:sp>
        <p:sp>
          <p:nvSpPr>
            <p:cNvPr id="25" name="Куб 24">
              <a:extLst>
                <a:ext uri="{FF2B5EF4-FFF2-40B4-BE49-F238E27FC236}">
                  <a16:creationId xmlns:a16="http://schemas.microsoft.com/office/drawing/2014/main" id="{D652746C-8E26-418C-BEB3-EE191A21B8B7}"/>
                </a:ext>
              </a:extLst>
            </p:cNvPr>
            <p:cNvSpPr/>
            <p:nvPr/>
          </p:nvSpPr>
          <p:spPr>
            <a:xfrm>
              <a:off x="10417609" y="3681769"/>
              <a:ext cx="1113252" cy="2649370"/>
            </a:xfrm>
            <a:prstGeom prst="cub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E03039FA-CFB9-4407-BF3D-DF56242147DB}"/>
                </a:ext>
              </a:extLst>
            </p:cNvPr>
            <p:cNvSpPr/>
            <p:nvPr/>
          </p:nvSpPr>
          <p:spPr>
            <a:xfrm rot="16200000">
              <a:off x="9916960" y="5113247"/>
              <a:ext cx="1845057" cy="46124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/>
                <a:t>Big Data</a:t>
              </a:r>
            </a:p>
          </p:txBody>
        </p:sp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id="{AEBE99D2-353D-4E59-B2D1-D5F95253E734}"/>
                </a:ext>
              </a:extLst>
            </p:cNvPr>
            <p:cNvGrpSpPr/>
            <p:nvPr/>
          </p:nvGrpSpPr>
          <p:grpSpPr>
            <a:xfrm>
              <a:off x="4106175" y="2863136"/>
              <a:ext cx="8829391" cy="1979558"/>
              <a:chOff x="-2817972" y="2166534"/>
              <a:chExt cx="9125715" cy="2394829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1AFA94D-9633-4A28-A380-23DE5BDF1439}"/>
                  </a:ext>
                </a:extLst>
              </p:cNvPr>
              <p:cNvSpPr txBox="1"/>
              <p:nvPr/>
            </p:nvSpPr>
            <p:spPr>
              <a:xfrm>
                <a:off x="-2817972" y="3976733"/>
                <a:ext cx="3035619" cy="584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Создают</a:t>
                </a:r>
              </a:p>
            </p:txBody>
          </p:sp>
          <p:sp>
            <p:nvSpPr>
              <p:cNvPr id="19" name="Куб 18">
                <a:extLst>
                  <a:ext uri="{FF2B5EF4-FFF2-40B4-BE49-F238E27FC236}">
                    <a16:creationId xmlns:a16="http://schemas.microsoft.com/office/drawing/2014/main" id="{4D309F7B-5DAA-43D0-8DE3-589559D1A080}"/>
                  </a:ext>
                </a:extLst>
              </p:cNvPr>
              <p:cNvSpPr/>
              <p:nvPr/>
            </p:nvSpPr>
            <p:spPr>
              <a:xfrm>
                <a:off x="-1352244" y="3031595"/>
                <a:ext cx="7659987" cy="640136"/>
              </a:xfrm>
              <a:prstGeom prst="cube">
                <a:avLst>
                  <a:gd name="adj" fmla="val 96630"/>
                </a:avLst>
              </a:prstGeom>
              <a:noFill/>
              <a:ln w="762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b="1" dirty="0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B783B20-0F33-427E-AF21-7EBFA0F98CF6}"/>
                  </a:ext>
                </a:extLst>
              </p:cNvPr>
              <p:cNvSpPr txBox="1"/>
              <p:nvPr/>
            </p:nvSpPr>
            <p:spPr>
              <a:xfrm>
                <a:off x="-1996281" y="2166534"/>
                <a:ext cx="2443814" cy="584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rPr>
                  <a:t>Используют</a:t>
                </a:r>
              </a:p>
            </p:txBody>
          </p:sp>
        </p:grpSp>
        <p:sp>
          <p:nvSpPr>
            <p:cNvPr id="29" name="Куб 28">
              <a:extLst>
                <a:ext uri="{FF2B5EF4-FFF2-40B4-BE49-F238E27FC236}">
                  <a16:creationId xmlns:a16="http://schemas.microsoft.com/office/drawing/2014/main" id="{75E4BFAC-3C1F-4850-B4CC-5D12707D1A75}"/>
                </a:ext>
              </a:extLst>
            </p:cNvPr>
            <p:cNvSpPr/>
            <p:nvPr/>
          </p:nvSpPr>
          <p:spPr>
            <a:xfrm>
              <a:off x="7199972" y="3056188"/>
              <a:ext cx="1155281" cy="994153"/>
            </a:xfrm>
            <a:prstGeom prst="cub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AI</a:t>
              </a:r>
              <a:endParaRPr lang="ru-RU" sz="1050" b="1" dirty="0"/>
            </a:p>
          </p:txBody>
        </p:sp>
        <p:sp>
          <p:nvSpPr>
            <p:cNvPr id="16" name="Куб 15">
              <a:extLst>
                <a:ext uri="{FF2B5EF4-FFF2-40B4-BE49-F238E27FC236}">
                  <a16:creationId xmlns:a16="http://schemas.microsoft.com/office/drawing/2014/main" id="{458872E2-F715-44F3-BF16-F22F56BD9291}"/>
                </a:ext>
              </a:extLst>
            </p:cNvPr>
            <p:cNvSpPr/>
            <p:nvPr/>
          </p:nvSpPr>
          <p:spPr>
            <a:xfrm>
              <a:off x="8216771" y="2798064"/>
              <a:ext cx="1930478" cy="1251893"/>
            </a:xfrm>
            <a:prstGeom prst="cub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VR</a:t>
              </a:r>
              <a:r>
                <a:rPr lang="ru-RU" sz="2000" b="1" dirty="0"/>
                <a:t>/</a:t>
              </a:r>
              <a:r>
                <a:rPr lang="en-US" sz="2000" b="1" dirty="0"/>
                <a:t>AR</a:t>
              </a:r>
              <a:endParaRPr lang="ru-RU" sz="900" b="1" dirty="0"/>
            </a:p>
          </p:txBody>
        </p:sp>
        <p:sp>
          <p:nvSpPr>
            <p:cNvPr id="28" name="Куб 27">
              <a:extLst>
                <a:ext uri="{FF2B5EF4-FFF2-40B4-BE49-F238E27FC236}">
                  <a16:creationId xmlns:a16="http://schemas.microsoft.com/office/drawing/2014/main" id="{716D5712-BA0D-42B9-A4D5-ED379A805FD6}"/>
                </a:ext>
              </a:extLst>
            </p:cNvPr>
            <p:cNvSpPr/>
            <p:nvPr/>
          </p:nvSpPr>
          <p:spPr>
            <a:xfrm>
              <a:off x="9935416" y="2799887"/>
              <a:ext cx="1930478" cy="1251893"/>
            </a:xfrm>
            <a:prstGeom prst="cub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Digital</a:t>
              </a:r>
              <a:r>
                <a:rPr lang="ru-RU" b="1" dirty="0"/>
                <a:t> </a:t>
              </a:r>
              <a:r>
                <a:rPr lang="en-US" b="1" dirty="0"/>
                <a:t>Twin</a:t>
              </a:r>
              <a:endParaRPr lang="ru-RU" b="1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CB199EC-EE6D-4A14-B4B8-47E7700B97F0}"/>
              </a:ext>
            </a:extLst>
          </p:cNvPr>
          <p:cNvSpPr txBox="1"/>
          <p:nvPr/>
        </p:nvSpPr>
        <p:spPr>
          <a:xfrm>
            <a:off x="713394" y="4234706"/>
            <a:ext cx="490529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FF00"/>
              </a:buClr>
              <a:buSzPct val="200000"/>
            </a:pPr>
            <a:r>
              <a:rPr lang="ru-RU" sz="1800" i="1" dirty="0"/>
              <a:t>Грядущая гиперсвязность данных разделяет современные технологии всего на два типа те, что формируют гиперсвязность и те, что работают тем лучше, чем она выше</a:t>
            </a:r>
          </a:p>
        </p:txBody>
      </p:sp>
    </p:spTree>
    <p:extLst>
      <p:ext uri="{BB962C8B-B14F-4D97-AF65-F5344CB8AC3E}">
        <p14:creationId xmlns:p14="http://schemas.microsoft.com/office/powerpoint/2010/main" val="1679599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7F1539-74E7-4CE0-8721-FF1A00B31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455615"/>
            <a:ext cx="8610600" cy="803170"/>
          </a:xfrm>
        </p:spPr>
        <p:txBody>
          <a:bodyPr>
            <a:normAutofit fontScale="90000"/>
          </a:bodyPr>
          <a:lstStyle/>
          <a:p>
            <a:r>
              <a:rPr lang="ru-RU" dirty="0"/>
              <a:t>РФ встроилась в хвост западу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180BB6-FF59-4568-9546-21243CE79D47}"/>
              </a:ext>
            </a:extLst>
          </p:cNvPr>
          <p:cNvSpPr txBox="1"/>
          <p:nvPr/>
        </p:nvSpPr>
        <p:spPr>
          <a:xfrm>
            <a:off x="788517" y="1430594"/>
            <a:ext cx="1060726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buClr>
                <a:srgbClr val="00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800" dirty="0"/>
              <a:t>Эффект от копирования зарубежных технологий иссякает, нужен </a:t>
            </a:r>
            <a:r>
              <a:rPr lang="ru-RU" sz="2800" dirty="0">
                <a:solidFill>
                  <a:srgbClr val="00FF00"/>
                </a:solidFill>
              </a:rPr>
              <a:t>более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00FF00"/>
                </a:solidFill>
              </a:rPr>
              <a:t>высокий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00FF00"/>
                </a:solidFill>
              </a:rPr>
              <a:t>темп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00FF00"/>
                </a:solidFill>
              </a:rPr>
              <a:t>адаптации</a:t>
            </a:r>
            <a:r>
              <a:rPr lang="ru-RU" sz="2800" dirty="0"/>
              <a:t> к меняющимся требованиям</a:t>
            </a:r>
          </a:p>
          <a:p>
            <a:pPr marL="457200" indent="-457200">
              <a:spcBef>
                <a:spcPts val="1200"/>
              </a:spcBef>
              <a:buClr>
                <a:srgbClr val="00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800" dirty="0"/>
              <a:t>Традиционных улучшений бизнес-климата, институтов, инфраструктуры, агентств поддержки экспорта недостаточно, </a:t>
            </a:r>
            <a:r>
              <a:rPr lang="ru-RU" sz="2800" dirty="0">
                <a:solidFill>
                  <a:srgbClr val="00FF00"/>
                </a:solidFill>
              </a:rPr>
              <a:t>действовать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00FF00"/>
                </a:solidFill>
              </a:rPr>
              <a:t>придется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00FF00"/>
                </a:solidFill>
              </a:rPr>
              <a:t>рискованнее</a:t>
            </a:r>
          </a:p>
          <a:p>
            <a:pPr marL="457200" indent="-457200">
              <a:spcBef>
                <a:spcPts val="1200"/>
              </a:spcBef>
              <a:buClr>
                <a:srgbClr val="00FF0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800" dirty="0"/>
              <a:t>Нужно радикально новое</a:t>
            </a:r>
            <a:r>
              <a:rPr lang="ru-RU" sz="2800" dirty="0">
                <a:solidFill>
                  <a:srgbClr val="00FF00"/>
                </a:solidFill>
              </a:rPr>
              <a:t> </a:t>
            </a:r>
            <a:r>
              <a:rPr lang="ru-RU" sz="2800" dirty="0"/>
              <a:t>свободное от стереотипов капитализма </a:t>
            </a:r>
            <a:r>
              <a:rPr lang="ru-RU" sz="2800" dirty="0">
                <a:solidFill>
                  <a:srgbClr val="00FF00"/>
                </a:solidFill>
              </a:rPr>
              <a:t>государственное устройство</a:t>
            </a:r>
            <a:r>
              <a:rPr lang="ru-RU" sz="2800" dirty="0"/>
              <a:t>, учитывающее тенденции к сервисной модели отношений и </a:t>
            </a:r>
            <a:r>
              <a:rPr lang="ru-RU" sz="2800" dirty="0" err="1"/>
              <a:t>гиперсвязности</a:t>
            </a:r>
            <a:r>
              <a:rPr lang="ru-RU" sz="2800" dirty="0"/>
              <a:t> данных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D44DDE6-30C1-47DB-A417-D132773D03DB}"/>
              </a:ext>
            </a:extLst>
          </p:cNvPr>
          <p:cNvSpPr/>
          <p:nvPr/>
        </p:nvSpPr>
        <p:spPr>
          <a:xfrm>
            <a:off x="8812065" y="6311384"/>
            <a:ext cx="2583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www.digitalformation.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357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DBD23-0A3F-4CE9-86C1-6E6B7E29B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172" y="36506"/>
            <a:ext cx="10570029" cy="1293028"/>
          </a:xfrm>
        </p:spPr>
        <p:txBody>
          <a:bodyPr/>
          <a:lstStyle/>
          <a:p>
            <a:r>
              <a:rPr lang="ru-RU" dirty="0"/>
              <a:t>Ключевые ЗАДАЧИ общественной трансформации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675710-911B-45F3-8948-39791516D628}"/>
              </a:ext>
            </a:extLst>
          </p:cNvPr>
          <p:cNvSpPr txBox="1"/>
          <p:nvPr/>
        </p:nvSpPr>
        <p:spPr>
          <a:xfrm>
            <a:off x="654051" y="1559257"/>
            <a:ext cx="1085215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2175" indent="-804863">
              <a:spcBef>
                <a:spcPts val="18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400" dirty="0"/>
              <a:t>Поднять уровень </a:t>
            </a:r>
            <a:r>
              <a:rPr lang="ru-RU" sz="2400" dirty="0">
                <a:solidFill>
                  <a:srgbClr val="00FF00"/>
                </a:solidFill>
              </a:rPr>
              <a:t>справедливости и доверия </a:t>
            </a:r>
            <a:r>
              <a:rPr lang="ru-RU" sz="2400" dirty="0"/>
              <a:t>к новой государственной системе, принципиально устранить </a:t>
            </a:r>
            <a:r>
              <a:rPr lang="ru-RU" sz="2400" dirty="0">
                <a:solidFill>
                  <a:srgbClr val="00FF00"/>
                </a:solidFill>
              </a:rPr>
              <a:t>статичность общественной иерархии</a:t>
            </a:r>
            <a:endParaRPr lang="ru-RU" sz="2400" dirty="0"/>
          </a:p>
          <a:p>
            <a:pPr marL="892175" indent="-804863">
              <a:spcBef>
                <a:spcPts val="18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400" dirty="0"/>
              <a:t>Учесть неизбежность развития практики </a:t>
            </a:r>
            <a:r>
              <a:rPr lang="ru-RU" sz="2400" dirty="0">
                <a:solidFill>
                  <a:srgbClr val="00FF00"/>
                </a:solidFill>
              </a:rPr>
              <a:t>сервисно-сетевой модели обслуживания и управления</a:t>
            </a:r>
            <a:r>
              <a:rPr lang="ru-RU" sz="2400" dirty="0"/>
              <a:t>, условие гиперсвязности данных</a:t>
            </a:r>
          </a:p>
          <a:p>
            <a:pPr marL="892175" indent="-804863">
              <a:spcBef>
                <a:spcPts val="18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400" dirty="0"/>
              <a:t>Устранить нарастающее обострение противоречий между все более цифровым производством и </a:t>
            </a:r>
            <a:r>
              <a:rPr lang="ru-RU" sz="2400" dirty="0">
                <a:solidFill>
                  <a:srgbClr val="00FF00"/>
                </a:solidFill>
              </a:rPr>
              <a:t>архаичной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00FF00"/>
                </a:solidFill>
              </a:rPr>
              <a:t>правовой системой </a:t>
            </a:r>
            <a:r>
              <a:rPr lang="ru-RU" sz="2400" dirty="0"/>
              <a:t>(и прецедентной, и континентальной)</a:t>
            </a:r>
          </a:p>
          <a:p>
            <a:pPr marL="892175" indent="-804863">
              <a:spcBef>
                <a:spcPts val="18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400" dirty="0"/>
              <a:t>Укрепить </a:t>
            </a:r>
            <a:r>
              <a:rPr lang="ru-RU" sz="2400" dirty="0">
                <a:solidFill>
                  <a:srgbClr val="00FF00"/>
                </a:solidFill>
              </a:rPr>
              <a:t>информационную безопасность</a:t>
            </a:r>
            <a:r>
              <a:rPr lang="ru-RU" sz="2400" dirty="0"/>
              <a:t>, исключить утечки все более разнообразных персональных данных</a:t>
            </a:r>
          </a:p>
        </p:txBody>
      </p:sp>
    </p:spTree>
    <p:extLst>
      <p:ext uri="{BB962C8B-B14F-4D97-AF65-F5344CB8AC3E}">
        <p14:creationId xmlns:p14="http://schemas.microsoft.com/office/powerpoint/2010/main" val="179708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8F91DBAD-176F-4EDF-8656-21990C398972}"/>
              </a:ext>
            </a:extLst>
          </p:cNvPr>
          <p:cNvSpPr/>
          <p:nvPr/>
        </p:nvSpPr>
        <p:spPr>
          <a:xfrm>
            <a:off x="1113033" y="1111144"/>
            <a:ext cx="9965933" cy="5611845"/>
          </a:xfrm>
          <a:prstGeom prst="roundRect">
            <a:avLst>
              <a:gd name="adj" fmla="val 11446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1E79C-09F4-496D-B290-290C0E6D9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09" y="135011"/>
            <a:ext cx="11229643" cy="1073908"/>
          </a:xfrm>
        </p:spPr>
        <p:txBody>
          <a:bodyPr>
            <a:normAutofit/>
          </a:bodyPr>
          <a:lstStyle/>
          <a:p>
            <a:r>
              <a:rPr lang="ru-RU" sz="3200" dirty="0"/>
              <a:t>Три проекта Главной инверсии современности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00B3FC5-5577-48C7-8954-5E8A6822D8F3}"/>
              </a:ext>
            </a:extLst>
          </p:cNvPr>
          <p:cNvSpPr/>
          <p:nvPr/>
        </p:nvSpPr>
        <p:spPr>
          <a:xfrm>
            <a:off x="1359978" y="1417952"/>
            <a:ext cx="7982118" cy="3814848"/>
          </a:xfrm>
          <a:prstGeom prst="roundRect">
            <a:avLst>
              <a:gd name="adj" fmla="val 10024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8039EFCE-5C5D-4C83-BE4F-AAA9EE3E2F6C}"/>
              </a:ext>
            </a:extLst>
          </p:cNvPr>
          <p:cNvSpPr/>
          <p:nvPr/>
        </p:nvSpPr>
        <p:spPr>
          <a:xfrm>
            <a:off x="4517925" y="1949619"/>
            <a:ext cx="1117618" cy="690891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РИД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80BAE3-6A12-40D9-99A0-CF88F2A64FA8}"/>
              </a:ext>
            </a:extLst>
          </p:cNvPr>
          <p:cNvSpPr txBox="1"/>
          <p:nvPr/>
        </p:nvSpPr>
        <p:spPr>
          <a:xfrm>
            <a:off x="1941920" y="1245683"/>
            <a:ext cx="20498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ru-RU" dirty="0"/>
              <a:t>Исследования 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F0C32535-50F4-404F-8D51-8DD010298F74}"/>
              </a:ext>
            </a:extLst>
          </p:cNvPr>
          <p:cNvSpPr/>
          <p:nvPr/>
        </p:nvSpPr>
        <p:spPr>
          <a:xfrm>
            <a:off x="5965081" y="1786474"/>
            <a:ext cx="3217641" cy="3285051"/>
          </a:xfrm>
          <a:prstGeom prst="roundRect">
            <a:avLst>
              <a:gd name="adj" fmla="val 7996"/>
            </a:avLst>
          </a:prstGeom>
          <a:solidFill>
            <a:schemeClr val="accent2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769F0E-35BD-45CB-9A00-DD9CA8B9B846}"/>
              </a:ext>
            </a:extLst>
          </p:cNvPr>
          <p:cNvSpPr txBox="1"/>
          <p:nvPr/>
        </p:nvSpPr>
        <p:spPr>
          <a:xfrm>
            <a:off x="6197500" y="1430349"/>
            <a:ext cx="285403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Все более автоматизированное производство 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F6CDA77-3192-435F-860F-9B5BE4D48E05}"/>
              </a:ext>
            </a:extLst>
          </p:cNvPr>
          <p:cNvSpPr txBox="1"/>
          <p:nvPr/>
        </p:nvSpPr>
        <p:spPr>
          <a:xfrm>
            <a:off x="9439826" y="2886785"/>
            <a:ext cx="14881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/>
              <a:t>IT</a:t>
            </a:r>
            <a:endParaRPr lang="ru-RU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C3FAD29-3DFA-4B3B-AD22-3DACEB9279B9}"/>
              </a:ext>
            </a:extLst>
          </p:cNvPr>
          <p:cNvSpPr/>
          <p:nvPr/>
        </p:nvSpPr>
        <p:spPr>
          <a:xfrm>
            <a:off x="5951319" y="3381348"/>
            <a:ext cx="3217641" cy="96120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A4633B-C73F-4621-BA8F-1156BD2640ED}"/>
              </a:ext>
            </a:extLst>
          </p:cNvPr>
          <p:cNvSpPr txBox="1"/>
          <p:nvPr/>
        </p:nvSpPr>
        <p:spPr>
          <a:xfrm>
            <a:off x="3233433" y="4208062"/>
            <a:ext cx="2409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bg1"/>
                </a:solidFill>
              </a:rPr>
              <a:t>Интеллектуальное следствие</a:t>
            </a: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20FC590E-B03C-4B1F-B2AB-792A1F459C22}"/>
              </a:ext>
            </a:extLst>
          </p:cNvPr>
          <p:cNvSpPr/>
          <p:nvPr/>
        </p:nvSpPr>
        <p:spPr>
          <a:xfrm>
            <a:off x="4571322" y="3524229"/>
            <a:ext cx="1117618" cy="690891"/>
          </a:xfrm>
          <a:prstGeom prst="rightArrow">
            <a:avLst/>
          </a:prstGeom>
          <a:solidFill>
            <a:schemeClr val="tx1">
              <a:lumMod val="6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РИД</a:t>
            </a: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0D63F335-5C71-4F26-AC55-1F54C1F454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769073" y="2197120"/>
            <a:ext cx="1609658" cy="1609658"/>
          </a:xfrm>
          <a:prstGeom prst="rect">
            <a:avLst/>
          </a:prstGeom>
        </p:spPr>
      </p:pic>
      <p:sp>
        <p:nvSpPr>
          <p:cNvPr id="8" name="Овал 7">
            <a:extLst>
              <a:ext uri="{FF2B5EF4-FFF2-40B4-BE49-F238E27FC236}">
                <a16:creationId xmlns:a16="http://schemas.microsoft.com/office/drawing/2014/main" id="{B8522B71-5EC3-4950-91A0-25F58E7BCDCF}"/>
              </a:ext>
            </a:extLst>
          </p:cNvPr>
          <p:cNvSpPr/>
          <p:nvPr/>
        </p:nvSpPr>
        <p:spPr>
          <a:xfrm>
            <a:off x="2095254" y="2165135"/>
            <a:ext cx="1592595" cy="15925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НИР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F33BEAC-C12A-4959-9837-112F9B582033}"/>
              </a:ext>
            </a:extLst>
          </p:cNvPr>
          <p:cNvSpPr txBox="1"/>
          <p:nvPr/>
        </p:nvSpPr>
        <p:spPr>
          <a:xfrm>
            <a:off x="3696588" y="5338259"/>
            <a:ext cx="43743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Сетевая правовая основа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22CB4A6-8BF2-4CBF-8E10-DCE14D5F8B7C}"/>
              </a:ext>
            </a:extLst>
          </p:cNvPr>
          <p:cNvSpPr txBox="1"/>
          <p:nvPr/>
        </p:nvSpPr>
        <p:spPr>
          <a:xfrm>
            <a:off x="6197500" y="4365870"/>
            <a:ext cx="2725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Традиционная правовая основа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6F35FB-4040-4E2C-9988-C9DEE78EA454}"/>
              </a:ext>
            </a:extLst>
          </p:cNvPr>
          <p:cNvSpPr txBox="1"/>
          <p:nvPr/>
        </p:nvSpPr>
        <p:spPr>
          <a:xfrm>
            <a:off x="1961512" y="5756180"/>
            <a:ext cx="9108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sym typeface="Wingdings 2" panose="05020102010507070707" pitchFamily="18" charset="2"/>
              </a:rPr>
              <a:t></a:t>
            </a:r>
            <a:endParaRPr lang="ru-RU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24AA62-14CB-4DBE-9F69-9146C0F56D03}"/>
              </a:ext>
            </a:extLst>
          </p:cNvPr>
          <p:cNvSpPr txBox="1"/>
          <p:nvPr/>
        </p:nvSpPr>
        <p:spPr>
          <a:xfrm>
            <a:off x="2833598" y="4977598"/>
            <a:ext cx="8916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sym typeface="Wingdings 2" panose="05020102010507070707" pitchFamily="18" charset="2"/>
              </a:rPr>
              <a:t></a:t>
            </a:r>
            <a:endParaRPr lang="ru-RU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0D20F0B-9738-447D-9877-62EF1001A874}"/>
              </a:ext>
            </a:extLst>
          </p:cNvPr>
          <p:cNvSpPr txBox="1"/>
          <p:nvPr/>
        </p:nvSpPr>
        <p:spPr>
          <a:xfrm>
            <a:off x="3393267" y="3407610"/>
            <a:ext cx="8176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sym typeface="Wingdings 2" panose="05020102010507070707" pitchFamily="18" charset="2"/>
              </a:rPr>
              <a:t></a:t>
            </a:r>
            <a:endParaRPr lang="ru-RU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9D2DC1-F910-4AAA-8927-540F700448F4}"/>
              </a:ext>
            </a:extLst>
          </p:cNvPr>
          <p:cNvSpPr txBox="1"/>
          <p:nvPr/>
        </p:nvSpPr>
        <p:spPr>
          <a:xfrm>
            <a:off x="2872398" y="6147730"/>
            <a:ext cx="71253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Цифровая общественно-экономическая формация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E140E1FE-7E69-4DE5-9DC2-DBB2ADEF54F2}"/>
              </a:ext>
            </a:extLst>
          </p:cNvPr>
          <p:cNvSpPr/>
          <p:nvPr/>
        </p:nvSpPr>
        <p:spPr>
          <a:xfrm>
            <a:off x="1264034" y="1245683"/>
            <a:ext cx="8230462" cy="4651683"/>
          </a:xfrm>
          <a:prstGeom prst="roundRect">
            <a:avLst>
              <a:gd name="adj" fmla="val 10024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390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CE15D-6D7F-49A4-B841-223FBD2CE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0"/>
            <a:ext cx="10667999" cy="1293028"/>
          </a:xfrm>
        </p:spPr>
        <p:txBody>
          <a:bodyPr>
            <a:normAutofit/>
          </a:bodyPr>
          <a:lstStyle/>
          <a:p>
            <a:r>
              <a:rPr lang="ru-RU" sz="3600" dirty="0"/>
              <a:t>Принципы </a:t>
            </a:r>
            <a:r>
              <a:rPr lang="ru-RU" sz="3600"/>
              <a:t>новой общественной формации</a:t>
            </a:r>
            <a:endParaRPr lang="ru-RU" sz="3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6643AA6-C8FA-4EB0-9CAD-02A60A9F112D}"/>
              </a:ext>
            </a:extLst>
          </p:cNvPr>
          <p:cNvSpPr/>
          <p:nvPr/>
        </p:nvSpPr>
        <p:spPr>
          <a:xfrm>
            <a:off x="8812065" y="6311384"/>
            <a:ext cx="2583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www.digitalformation.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5D90755-CE8B-46E9-99B2-FB7B8C931220}"/>
              </a:ext>
            </a:extLst>
          </p:cNvPr>
          <p:cNvSpPr/>
          <p:nvPr/>
        </p:nvSpPr>
        <p:spPr>
          <a:xfrm>
            <a:off x="971422" y="1517518"/>
            <a:ext cx="1045857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1488" indent="-4572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FF00"/>
                </a:solidFill>
              </a:rPr>
              <a:t>ВРЕМЯ ЧЕЛОВЕКА </a:t>
            </a:r>
            <a:r>
              <a:rPr lang="ru-RU" sz="2000" dirty="0"/>
              <a:t>– абсолютный ресурс</a:t>
            </a:r>
          </a:p>
          <a:p>
            <a:pPr marL="471488" indent="-4572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000" dirty="0"/>
              <a:t>Информация и </a:t>
            </a:r>
            <a:r>
              <a:rPr lang="ru-RU" sz="2000" dirty="0">
                <a:solidFill>
                  <a:srgbClr val="00FF00"/>
                </a:solidFill>
              </a:rPr>
              <a:t>ОБЩЕСТВЕННО ПОЛЕЗНЫЕ РЕЗУЛЬТАТЫ </a:t>
            </a:r>
            <a:r>
              <a:rPr lang="ru-RU" sz="2000" dirty="0"/>
              <a:t>интеллектуальной деятельности – главные активы</a:t>
            </a:r>
          </a:p>
          <a:p>
            <a:pPr marL="471488" indent="-4572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000" dirty="0"/>
              <a:t>Трудовая теория стоимости от </a:t>
            </a:r>
            <a:r>
              <a:rPr lang="ru-RU" sz="2000" dirty="0">
                <a:solidFill>
                  <a:srgbClr val="00FF00"/>
                </a:solidFill>
              </a:rPr>
              <a:t>КВАЛИФИКАЦИИ, РЕПУТАЦИИ И ЗАТРАТ ВРЕМЕНИ </a:t>
            </a:r>
            <a:r>
              <a:rPr lang="ru-RU" sz="2000" dirty="0"/>
              <a:t>индивидуума </a:t>
            </a:r>
          </a:p>
          <a:p>
            <a:pPr marL="471488" indent="-4572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FF00"/>
                </a:solidFill>
              </a:rPr>
              <a:t>ЭКСТЕРРИТОРИАЛЬНАЯ ПРАВОВАЯ СИСТЕМА</a:t>
            </a:r>
            <a:r>
              <a:rPr lang="ru-RU" sz="2000" dirty="0"/>
              <a:t> с превентивным контролем противоречий  </a:t>
            </a:r>
          </a:p>
          <a:p>
            <a:pPr marL="471488" indent="-4572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000" dirty="0"/>
              <a:t>Прямая зависимость </a:t>
            </a:r>
            <a:r>
              <a:rPr lang="ru-RU" sz="2000" dirty="0">
                <a:solidFill>
                  <a:srgbClr val="00FF00"/>
                </a:solidFill>
              </a:rPr>
              <a:t>ОБЩЕСТВЕННОГО СТАТУСА </a:t>
            </a:r>
            <a:r>
              <a:rPr lang="ru-RU" sz="2000" dirty="0"/>
              <a:t>индивидуума от его </a:t>
            </a:r>
            <a:r>
              <a:rPr lang="ru-RU" sz="2000" dirty="0">
                <a:solidFill>
                  <a:srgbClr val="00FF00"/>
                </a:solidFill>
              </a:rPr>
              <a:t>ЛИЧНЫХ СПОСОБНОСТЕЙ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A20414-9B43-4DA2-BF48-744E5B2A1D22}"/>
              </a:ext>
            </a:extLst>
          </p:cNvPr>
          <p:cNvSpPr txBox="1"/>
          <p:nvPr/>
        </p:nvSpPr>
        <p:spPr>
          <a:xfrm>
            <a:off x="2295196" y="5540454"/>
            <a:ext cx="70310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/>
              <a:t>Т-Д-Т      Д-Т-Д     </a:t>
            </a:r>
            <a:r>
              <a:rPr lang="ru-RU" sz="5400" b="1" dirty="0">
                <a:solidFill>
                  <a:srgbClr val="00FF00"/>
                </a:solidFill>
              </a:rPr>
              <a:t>В-?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05702D73-10FE-4DC9-AE25-529F151C57B1}"/>
              </a:ext>
            </a:extLst>
          </p:cNvPr>
          <p:cNvSpPr/>
          <p:nvPr/>
        </p:nvSpPr>
        <p:spPr>
          <a:xfrm>
            <a:off x="4318428" y="5786593"/>
            <a:ext cx="655983" cy="53671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63C36C0C-3C7F-455C-8A11-7201EFE41B06}"/>
              </a:ext>
            </a:extLst>
          </p:cNvPr>
          <p:cNvSpPr/>
          <p:nvPr/>
        </p:nvSpPr>
        <p:spPr>
          <a:xfrm>
            <a:off x="7282882" y="5765633"/>
            <a:ext cx="655983" cy="53671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00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0D994-BFE9-4936-9299-7A176A64C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4" y="274516"/>
            <a:ext cx="11103428" cy="988227"/>
          </a:xfrm>
        </p:spPr>
        <p:txBody>
          <a:bodyPr>
            <a:noAutofit/>
          </a:bodyPr>
          <a:lstStyle/>
          <a:p>
            <a:r>
              <a:rPr lang="ru-RU" sz="3600" dirty="0"/>
              <a:t>«Приземление» проектов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2C3FBA-1417-4A96-9430-84A7E30D4540}"/>
              </a:ext>
            </a:extLst>
          </p:cNvPr>
          <p:cNvSpPr txBox="1"/>
          <p:nvPr/>
        </p:nvSpPr>
        <p:spPr>
          <a:xfrm>
            <a:off x="3581399" y="3995057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B68125-50E3-40D0-94A1-98A048C6EF29}"/>
              </a:ext>
            </a:extLst>
          </p:cNvPr>
          <p:cNvSpPr txBox="1"/>
          <p:nvPr/>
        </p:nvSpPr>
        <p:spPr>
          <a:xfrm>
            <a:off x="1328058" y="1470331"/>
            <a:ext cx="1003662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9138" indent="-631825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/>
              <a:t>Нужно строить </a:t>
            </a:r>
            <a:r>
              <a:rPr lang="ru-RU" sz="2800" dirty="0">
                <a:solidFill>
                  <a:srgbClr val="00FF00"/>
                </a:solidFill>
              </a:rPr>
              <a:t>именно государство</a:t>
            </a:r>
            <a:r>
              <a:rPr lang="ru-RU" sz="2800" dirty="0"/>
              <a:t>, оно всегда имеют территорию, которой привязаны понятия суверенитета, юрисдикции и проч.</a:t>
            </a:r>
          </a:p>
          <a:p>
            <a:pPr marL="719138" indent="-631825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/>
              <a:t>Предлагается в качестве пилотного проекта использовать </a:t>
            </a:r>
            <a:r>
              <a:rPr lang="ru-RU" sz="2800" dirty="0">
                <a:solidFill>
                  <a:srgbClr val="00FF00"/>
                </a:solidFill>
              </a:rPr>
              <a:t>территорию непризнанного государства</a:t>
            </a:r>
          </a:p>
          <a:p>
            <a:pPr marL="719138" indent="-631825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/>
              <a:t>Следует избегать угрозы быть обвиненным в экстремизме, поэтому ограничиться </a:t>
            </a:r>
            <a:r>
              <a:rPr lang="ru-RU" sz="2800" dirty="0">
                <a:solidFill>
                  <a:srgbClr val="00FF00"/>
                </a:solidFill>
              </a:rPr>
              <a:t>интеллектуальной деятельностью физических лиц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98864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5A90F3-C434-4C94-B469-2171F1E2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854" y="0"/>
            <a:ext cx="11249346" cy="1293028"/>
          </a:xfrm>
        </p:spPr>
        <p:txBody>
          <a:bodyPr>
            <a:normAutofit/>
          </a:bodyPr>
          <a:lstStyle/>
          <a:p>
            <a:r>
              <a:rPr lang="ru-RU" sz="3200" dirty="0"/>
              <a:t>Направления Гуманитарных исследований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A5FC6E-729A-419A-97F5-36B2C6FD82A3}"/>
              </a:ext>
            </a:extLst>
          </p:cNvPr>
          <p:cNvSpPr txBox="1"/>
          <p:nvPr/>
        </p:nvSpPr>
        <p:spPr>
          <a:xfrm>
            <a:off x="685800" y="1225689"/>
            <a:ext cx="11049000" cy="457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dirty="0"/>
              <a:t>Формализация </a:t>
            </a:r>
            <a:r>
              <a:rPr lang="ru-RU" dirty="0">
                <a:solidFill>
                  <a:srgbClr val="00FF00"/>
                </a:solidFill>
              </a:rPr>
              <a:t>ОПИСАНИЯ, КАТАЛОГИЗАЦИИ И ХРАНЕНИЕ РИД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dirty="0"/>
              <a:t>Разработка принципов </a:t>
            </a:r>
            <a:r>
              <a:rPr lang="ru-RU" dirty="0">
                <a:solidFill>
                  <a:srgbClr val="00FF00"/>
                </a:solidFill>
              </a:rPr>
              <a:t>СЕТЕВОЙ</a:t>
            </a:r>
            <a:r>
              <a:rPr lang="ru-RU" dirty="0"/>
              <a:t> </a:t>
            </a:r>
            <a:r>
              <a:rPr lang="ru-RU" dirty="0">
                <a:solidFill>
                  <a:srgbClr val="00FF00"/>
                </a:solidFill>
              </a:rPr>
              <a:t>ПРАВОВОЙ СИСТЕМЫ</a:t>
            </a:r>
            <a:r>
              <a:rPr lang="ru-RU" dirty="0"/>
              <a:t>, гарантия непротиворечивости, «правовая гильотина» - несистемное решение, нужен принципиальный отказ от критерия «чем больше законов, тем лучше»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dirty="0"/>
              <a:t>Параметрическая модель управления виртуальным государством, формализация параметров измерения </a:t>
            </a:r>
            <a:r>
              <a:rPr lang="ru-RU" dirty="0">
                <a:solidFill>
                  <a:srgbClr val="00FF00"/>
                </a:solidFill>
              </a:rPr>
              <a:t>СТЕПЕНИ ОБЩЕСТВЕННОЙ ПОЛЕЗНОСТИ </a:t>
            </a:r>
            <a:r>
              <a:rPr lang="ru-RU" dirty="0"/>
              <a:t>интеллектуальной деятельности индивидуума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dirty="0"/>
              <a:t>Строительство экстерриториальной </a:t>
            </a:r>
            <a:r>
              <a:rPr lang="ru-RU" dirty="0">
                <a:solidFill>
                  <a:srgbClr val="00FF00"/>
                </a:solidFill>
              </a:rPr>
              <a:t>СОЦИАЛЬНОЙ МОДЕЛИ  С ДИНАМИЧЕСКОЙ ИЕРАРХИЕЙ</a:t>
            </a:r>
            <a:r>
              <a:rPr lang="ru-RU" dirty="0"/>
              <a:t>, основанной не на лояльности государству, а на общественной полезности индивидуумов измеренной средствами искусственного интеллекта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dirty="0"/>
              <a:t>Составление </a:t>
            </a:r>
            <a:r>
              <a:rPr lang="ru-RU" dirty="0">
                <a:solidFill>
                  <a:srgbClr val="00FF00"/>
                </a:solidFill>
              </a:rPr>
              <a:t>ТЕЗАУРУСА</a:t>
            </a:r>
            <a:r>
              <a:rPr lang="ru-RU" dirty="0"/>
              <a:t> </a:t>
            </a:r>
            <a:r>
              <a:rPr lang="ru-RU" dirty="0">
                <a:solidFill>
                  <a:srgbClr val="00FF00"/>
                </a:solidFill>
              </a:rPr>
              <a:t>ТЕРМИНОВ</a:t>
            </a:r>
            <a:r>
              <a:rPr lang="ru-RU" dirty="0"/>
              <a:t> виртуального государства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844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5A90F3-C434-4C94-B469-2171F1E2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854" y="0"/>
            <a:ext cx="11249346" cy="1293028"/>
          </a:xfrm>
        </p:spPr>
        <p:txBody>
          <a:bodyPr>
            <a:normAutofit/>
          </a:bodyPr>
          <a:lstStyle/>
          <a:p>
            <a:r>
              <a:rPr lang="ru-RU" sz="3200" dirty="0"/>
              <a:t>Направления технических исследований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A5FC6E-729A-419A-97F5-36B2C6FD82A3}"/>
              </a:ext>
            </a:extLst>
          </p:cNvPr>
          <p:cNvSpPr txBox="1"/>
          <p:nvPr/>
        </p:nvSpPr>
        <p:spPr>
          <a:xfrm>
            <a:off x="571500" y="1482543"/>
            <a:ext cx="11049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sz="2000" dirty="0"/>
              <a:t>Техническое решение сервисно-сетевой архитектуры </a:t>
            </a:r>
            <a:r>
              <a:rPr lang="ru-RU" sz="2000" dirty="0">
                <a:solidFill>
                  <a:srgbClr val="00FF00"/>
                </a:solidFill>
              </a:rPr>
              <a:t>РЕЕСТРА РИД И ОПЕРАЦИЙ </a:t>
            </a:r>
            <a:r>
              <a:rPr lang="ru-RU" sz="2000" dirty="0"/>
              <a:t>с ними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FF00"/>
                </a:solidFill>
              </a:rPr>
              <a:t>СОЗДАНИЕ ПЛАТФОРМЫ </a:t>
            </a:r>
            <a:r>
              <a:rPr lang="ru-RU" sz="2000" dirty="0"/>
              <a:t>разработки концепции виртуального государства экспертным сообществом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sz="2000" dirty="0"/>
              <a:t>Обеспечение </a:t>
            </a:r>
            <a:r>
              <a:rPr lang="ru-RU" sz="2000" dirty="0">
                <a:solidFill>
                  <a:srgbClr val="00FF00"/>
                </a:solidFill>
              </a:rPr>
              <a:t>ИНФОРМАЦИОННОЙ БЕЗОПАСНОСТИ </a:t>
            </a:r>
            <a:r>
              <a:rPr lang="ru-RU" sz="2000" dirty="0"/>
              <a:t>цифровой формации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sz="2000" dirty="0"/>
              <a:t>Исследование </a:t>
            </a:r>
            <a:r>
              <a:rPr lang="ru-RU" sz="2000" dirty="0">
                <a:solidFill>
                  <a:srgbClr val="00FF00"/>
                </a:solidFill>
              </a:rPr>
              <a:t>НОВЫХ МЕТОДОВ МОДЕЛИРОВАНИЯ</a:t>
            </a:r>
            <a:r>
              <a:rPr lang="ru-RU" sz="2000" dirty="0"/>
              <a:t>, отход от традиционного метрического пространства с евклидовой метрикой для социума, слишком много пока измеряется </a:t>
            </a:r>
            <a:r>
              <a:rPr lang="ru-RU" sz="2000" dirty="0" err="1"/>
              <a:t>экспертно</a:t>
            </a:r>
            <a:r>
              <a:rPr lang="ru-RU" sz="2000" dirty="0"/>
              <a:t>: уровень зрелости, инвестиционная привлекательность и т.п.</a:t>
            </a:r>
          </a:p>
          <a:p>
            <a:pPr marL="342900" indent="-342900">
              <a:spcBef>
                <a:spcPts val="1800"/>
              </a:spcBef>
              <a:buFont typeface="+mj-lt"/>
              <a:buAutoNum type="arabicPeriod"/>
            </a:pPr>
            <a:r>
              <a:rPr lang="ru-RU" sz="2000" dirty="0"/>
              <a:t>Разработка систем </a:t>
            </a:r>
            <a:r>
              <a:rPr lang="ru-RU" sz="2000" dirty="0">
                <a:solidFill>
                  <a:srgbClr val="00FF00"/>
                </a:solidFill>
              </a:rPr>
              <a:t>ФОРМАЛИЗАЦИИ МЕТРИК </a:t>
            </a:r>
            <a:r>
              <a:rPr lang="ru-RU" sz="2000" dirty="0"/>
              <a:t>знаний, квалификации, репутации.</a:t>
            </a:r>
          </a:p>
        </p:txBody>
      </p:sp>
    </p:spTree>
    <p:extLst>
      <p:ext uri="{BB962C8B-B14F-4D97-AF65-F5344CB8AC3E}">
        <p14:creationId xmlns:p14="http://schemas.microsoft.com/office/powerpoint/2010/main" val="4038365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B6C539-2272-4839-8A0F-CC22D88DB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2131" y="2554923"/>
            <a:ext cx="4295597" cy="1044090"/>
          </a:xfrm>
        </p:spPr>
        <p:txBody>
          <a:bodyPr/>
          <a:lstStyle/>
          <a:p>
            <a:r>
              <a:rPr lang="ru-RU" dirty="0"/>
              <a:t>СПАСИБО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C3BB59-CB5F-46F0-BDDF-770A04FDE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6238" y="5494653"/>
            <a:ext cx="7197933" cy="1094758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www.digitalformation.</a:t>
            </a:r>
            <a:r>
              <a:rPr lang="en-US" sz="4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endParaRPr lang="ru-RU" sz="4800" dirty="0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19CFDF4B-F79D-4F54-B6CE-4CD1E98E1C6C}"/>
              </a:ext>
            </a:extLst>
          </p:cNvPr>
          <p:cNvSpPr/>
          <p:nvPr/>
        </p:nvSpPr>
        <p:spPr>
          <a:xfrm>
            <a:off x="707883" y="2783405"/>
            <a:ext cx="30908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Математики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Специалисты ИТ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Философы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Экономисты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Юристы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5A6C9C-ED62-4808-90A6-C2C18F47CB57}"/>
              </a:ext>
            </a:extLst>
          </p:cNvPr>
          <p:cNvSpPr/>
          <p:nvPr/>
        </p:nvSpPr>
        <p:spPr>
          <a:xfrm>
            <a:off x="960924" y="5395701"/>
            <a:ext cx="25832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Александр </a:t>
            </a:r>
            <a:r>
              <a:rPr lang="ru-RU" b="1" dirty="0" err="1"/>
              <a:t>Башнин</a:t>
            </a:r>
            <a:endParaRPr lang="ru-RU" b="1" dirty="0"/>
          </a:p>
          <a:p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avb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@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digitalformation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endParaRPr lang="ru-RU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E3EE59-1808-4CEC-B4F9-385CAFFF909C}"/>
              </a:ext>
            </a:extLst>
          </p:cNvPr>
          <p:cNvSpPr txBox="1"/>
          <p:nvPr/>
        </p:nvSpPr>
        <p:spPr>
          <a:xfrm>
            <a:off x="478971" y="2239686"/>
            <a:ext cx="3833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Междисциплинарная команда</a:t>
            </a:r>
          </a:p>
        </p:txBody>
      </p:sp>
    </p:spTree>
    <p:extLst>
      <p:ext uri="{BB962C8B-B14F-4D97-AF65-F5344CB8AC3E}">
        <p14:creationId xmlns:p14="http://schemas.microsoft.com/office/powerpoint/2010/main" val="1742703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FB2B52D8-F05B-41CB-8824-1BD4A85F5CA7}"/>
              </a:ext>
            </a:extLst>
          </p:cNvPr>
          <p:cNvSpPr/>
          <p:nvPr/>
        </p:nvSpPr>
        <p:spPr>
          <a:xfrm>
            <a:off x="1306044" y="1268788"/>
            <a:ext cx="7903944" cy="4700497"/>
          </a:xfrm>
          <a:prstGeom prst="roundRect">
            <a:avLst>
              <a:gd name="adj" fmla="val 7996"/>
            </a:avLst>
          </a:prstGeom>
          <a:solidFill>
            <a:schemeClr val="accent2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D78AEA4-A8C9-4E76-A756-B3ABD7DE8A57}"/>
              </a:ext>
            </a:extLst>
          </p:cNvPr>
          <p:cNvSpPr/>
          <p:nvPr/>
        </p:nvSpPr>
        <p:spPr>
          <a:xfrm>
            <a:off x="3776997" y="3879006"/>
            <a:ext cx="5377975" cy="1235359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699FAAB6-9936-4581-8473-B91AC517B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740412" y="2725105"/>
            <a:ext cx="1609658" cy="1609658"/>
          </a:xfrm>
          <a:prstGeom prst="rect">
            <a:avLst/>
          </a:prstGeom>
        </p:spPr>
      </p:pic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AEDE5BFF-93EB-4D1F-B8E4-82733D99F0E4}"/>
              </a:ext>
            </a:extLst>
          </p:cNvPr>
          <p:cNvSpPr/>
          <p:nvPr/>
        </p:nvSpPr>
        <p:spPr>
          <a:xfrm>
            <a:off x="1396971" y="2005670"/>
            <a:ext cx="2629857" cy="3108695"/>
          </a:xfrm>
          <a:prstGeom prst="roundRect">
            <a:avLst>
              <a:gd name="adj" fmla="val 10024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5ED7B-DC33-4A27-BDF4-7AAF91E5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967" y="-25702"/>
            <a:ext cx="10220809" cy="1009984"/>
          </a:xfrm>
        </p:spPr>
        <p:txBody>
          <a:bodyPr>
            <a:normAutofit/>
          </a:bodyPr>
          <a:lstStyle/>
          <a:p>
            <a:r>
              <a:rPr lang="ru-RU" sz="3200" dirty="0"/>
              <a:t>Индустрия подчинила интеллект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1B228B-8FC8-4430-B1E4-78701026805D}"/>
              </a:ext>
            </a:extLst>
          </p:cNvPr>
          <p:cNvSpPr txBox="1"/>
          <p:nvPr/>
        </p:nvSpPr>
        <p:spPr>
          <a:xfrm>
            <a:off x="9283694" y="2542228"/>
            <a:ext cx="1886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Легитимно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727B3-79CA-4011-B1B6-7D722FD05A89}"/>
              </a:ext>
            </a:extLst>
          </p:cNvPr>
          <p:cNvSpPr txBox="1"/>
          <p:nvPr/>
        </p:nvSpPr>
        <p:spPr>
          <a:xfrm>
            <a:off x="9277857" y="4270706"/>
            <a:ext cx="2312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Криминально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1B7E4AEC-F746-4105-86CE-8AD04B6E5CB4}"/>
              </a:ext>
            </a:extLst>
          </p:cNvPr>
          <p:cNvSpPr/>
          <p:nvPr/>
        </p:nvSpPr>
        <p:spPr>
          <a:xfrm>
            <a:off x="1935129" y="2712798"/>
            <a:ext cx="1596829" cy="159682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НИР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0A8843-820E-4774-83F1-03E169306EA4}"/>
              </a:ext>
            </a:extLst>
          </p:cNvPr>
          <p:cNvSpPr txBox="1"/>
          <p:nvPr/>
        </p:nvSpPr>
        <p:spPr>
          <a:xfrm>
            <a:off x="5139937" y="4253581"/>
            <a:ext cx="2256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Промышленный шпионаж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AEDE74-77AF-476D-96F0-18054113976C}"/>
              </a:ext>
            </a:extLst>
          </p:cNvPr>
          <p:cNvSpPr txBox="1"/>
          <p:nvPr/>
        </p:nvSpPr>
        <p:spPr>
          <a:xfrm>
            <a:off x="4218459" y="5173313"/>
            <a:ext cx="510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Перенос правовых основ производства на интеллектуальную деятельность</a:t>
            </a:r>
          </a:p>
        </p:txBody>
      </p:sp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ABD67B4B-5DB0-4AB3-8575-983C61718A0C}"/>
              </a:ext>
            </a:extLst>
          </p:cNvPr>
          <p:cNvSpPr/>
          <p:nvPr/>
        </p:nvSpPr>
        <p:spPr>
          <a:xfrm>
            <a:off x="4032996" y="2489970"/>
            <a:ext cx="1117618" cy="690891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РИД</a:t>
            </a: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A8DEF363-9A2B-4076-93BD-EB87E5BDBE07}"/>
              </a:ext>
            </a:extLst>
          </p:cNvPr>
          <p:cNvSpPr/>
          <p:nvPr/>
        </p:nvSpPr>
        <p:spPr>
          <a:xfrm>
            <a:off x="4047597" y="4263815"/>
            <a:ext cx="1117618" cy="690891"/>
          </a:xfrm>
          <a:prstGeom prst="rightArrow">
            <a:avLst/>
          </a:prstGeom>
          <a:solidFill>
            <a:schemeClr val="tx1">
              <a:lumMod val="6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РИД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121AFC-992E-4EF6-AA04-F4CB9901A54E}"/>
              </a:ext>
            </a:extLst>
          </p:cNvPr>
          <p:cNvSpPr txBox="1"/>
          <p:nvPr/>
        </p:nvSpPr>
        <p:spPr>
          <a:xfrm>
            <a:off x="6569303" y="1093297"/>
            <a:ext cx="195329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Производство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679DD9-200E-4A3C-B0A1-6FEFC2FB4B08}"/>
              </a:ext>
            </a:extLst>
          </p:cNvPr>
          <p:cNvSpPr txBox="1"/>
          <p:nvPr/>
        </p:nvSpPr>
        <p:spPr>
          <a:xfrm>
            <a:off x="1666922" y="1856655"/>
            <a:ext cx="20498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algn="ctr"/>
            <a:r>
              <a:rPr lang="ru-RU" dirty="0"/>
              <a:t>Исследования </a:t>
            </a:r>
          </a:p>
        </p:txBody>
      </p:sp>
      <p:sp>
        <p:nvSpPr>
          <p:cNvPr id="12" name="Стрелка: изогнутая 11">
            <a:extLst>
              <a:ext uri="{FF2B5EF4-FFF2-40B4-BE49-F238E27FC236}">
                <a16:creationId xmlns:a16="http://schemas.microsoft.com/office/drawing/2014/main" id="{8431C1A7-50E0-4F3D-8129-F65EC86FA6CC}"/>
              </a:ext>
            </a:extLst>
          </p:cNvPr>
          <p:cNvSpPr/>
          <p:nvPr/>
        </p:nvSpPr>
        <p:spPr>
          <a:xfrm rot="16200000">
            <a:off x="2549186" y="4020643"/>
            <a:ext cx="895849" cy="2241292"/>
          </a:xfrm>
          <a:prstGeom prst="ben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07E3E214-55D9-4756-9308-9F71CAFA0529}"/>
              </a:ext>
            </a:extLst>
          </p:cNvPr>
          <p:cNvSpPr/>
          <p:nvPr/>
        </p:nvSpPr>
        <p:spPr>
          <a:xfrm>
            <a:off x="6768560" y="2014554"/>
            <a:ext cx="450198" cy="46577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9C1A96-3B89-4B03-83AF-3C745B6A11D7}"/>
              </a:ext>
            </a:extLst>
          </p:cNvPr>
          <p:cNvSpPr txBox="1"/>
          <p:nvPr/>
        </p:nvSpPr>
        <p:spPr>
          <a:xfrm>
            <a:off x="7287186" y="2005670"/>
            <a:ext cx="2056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Промышленные операции с РИД</a:t>
            </a:r>
          </a:p>
        </p:txBody>
      </p:sp>
    </p:spTree>
    <p:extLst>
      <p:ext uri="{BB962C8B-B14F-4D97-AF65-F5344CB8AC3E}">
        <p14:creationId xmlns:p14="http://schemas.microsoft.com/office/powerpoint/2010/main" val="1160732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FB7177-33F0-4DB1-9F85-C07D787FF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4088"/>
            <a:ext cx="11836400" cy="767781"/>
          </a:xfrm>
        </p:spPr>
        <p:txBody>
          <a:bodyPr>
            <a:noAutofit/>
          </a:bodyPr>
          <a:lstStyle/>
          <a:p>
            <a:r>
              <a:rPr lang="ru-RU" sz="3600" dirty="0">
                <a:latin typeface="Verdana" charset="0"/>
                <a:ea typeface="Times New Roman" charset="0"/>
                <a:cs typeface="Times New Roman" charset="0"/>
              </a:rPr>
              <a:t>Источники нестабильности общества потребления</a:t>
            </a:r>
            <a:endParaRPr lang="ru-RU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CA341A-A1EA-4784-AF5E-8949BB651946}"/>
              </a:ext>
            </a:extLst>
          </p:cNvPr>
          <p:cNvSpPr txBox="1"/>
          <p:nvPr/>
        </p:nvSpPr>
        <p:spPr>
          <a:xfrm>
            <a:off x="720845" y="1493524"/>
            <a:ext cx="10020607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19138" indent="-719138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Главная цель – </a:t>
            </a:r>
            <a:r>
              <a:rPr lang="ru-RU" sz="2400" dirty="0">
                <a:solidFill>
                  <a:srgbClr val="00FF00"/>
                </a:solidFill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ПРИБЫЛЬ </a:t>
            </a:r>
          </a:p>
          <a:p>
            <a:pPr marL="719138" indent="-719138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Главный раздражитель – </a:t>
            </a:r>
            <a:r>
              <a:rPr lang="ru-RU" sz="2400" dirty="0">
                <a:solidFill>
                  <a:srgbClr val="00FF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КВАЗИСТАТИЧНОСТЬ ОБЩЕСТВЕННОЙ ИЕРАРХИИ</a:t>
            </a:r>
            <a:r>
              <a:rPr lang="ru-R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2400" dirty="0"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заимствованная у животного мира человеческая иерархия искажена разрывом статуса с личными качествами индивидуума</a:t>
            </a:r>
          </a:p>
          <a:p>
            <a:pPr marL="719138" indent="-719138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Главное стремление – </a:t>
            </a:r>
            <a:r>
              <a:rPr lang="ru-RU" sz="2400" dirty="0">
                <a:solidFill>
                  <a:srgbClr val="00FF00"/>
                </a:solidFill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МОНОПОЛЬНОЕ ПОЛОЖЕНИЕ</a:t>
            </a:r>
            <a:r>
              <a:rPr lang="ru-RU" sz="2400" dirty="0"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, все политические партии – борцы за монополию, национальную (ультраправые), пролетарскую (ультралевые) или монополию большинства (демократы)</a:t>
            </a:r>
          </a:p>
          <a:p>
            <a:pPr marL="719138" indent="-719138">
              <a:spcBef>
                <a:spcPts val="18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Главная черта – </a:t>
            </a:r>
            <a:r>
              <a:rPr lang="ru-RU" sz="2400" dirty="0">
                <a:solidFill>
                  <a:srgbClr val="00FF00"/>
                </a:solidFill>
                <a:latin typeface="Calibri Light" panose="020F0302020204030204" pitchFamily="34" charset="0"/>
                <a:ea typeface="Times New Roman" charset="0"/>
                <a:cs typeface="Calibri Light" panose="020F0302020204030204" pitchFamily="34" charset="0"/>
              </a:rPr>
              <a:t>П</a:t>
            </a:r>
            <a:r>
              <a:rPr lang="ru-RU" sz="2400" dirty="0">
                <a:solidFill>
                  <a:srgbClr val="00FF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РИОРИТЕТ ИНДУСТРИИ </a:t>
            </a:r>
            <a:r>
              <a:rPr lang="ru-RU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над интеллектом</a:t>
            </a:r>
            <a:endParaRPr lang="ru-RU" sz="2400" dirty="0">
              <a:solidFill>
                <a:srgbClr val="00FF00"/>
              </a:solidFill>
              <a:latin typeface="Calibri Light" panose="020F0302020204030204" pitchFamily="34" charset="0"/>
              <a:ea typeface="Times New Roman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083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239A2B-8604-42D8-BE77-7249EDB6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320" y="236011"/>
            <a:ext cx="9230360" cy="869781"/>
          </a:xfrm>
        </p:spPr>
        <p:txBody>
          <a:bodyPr>
            <a:noAutofit/>
          </a:bodyPr>
          <a:lstStyle/>
          <a:p>
            <a:r>
              <a:rPr lang="ru-RU" sz="3200" dirty="0"/>
              <a:t>тенденции спровоцированные цифровой трансформацией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D847D-F646-454D-91C9-96F596C1E4AE}"/>
              </a:ext>
            </a:extLst>
          </p:cNvPr>
          <p:cNvSpPr txBox="1"/>
          <p:nvPr/>
        </p:nvSpPr>
        <p:spPr>
          <a:xfrm>
            <a:off x="984037" y="1263178"/>
            <a:ext cx="104568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/>
              <a:t>Замена традиционного организационного принципа </a:t>
            </a:r>
            <a:r>
              <a:rPr lang="ru-RU" sz="2400" dirty="0">
                <a:solidFill>
                  <a:srgbClr val="00FF00"/>
                </a:solidFill>
              </a:rPr>
              <a:t>«иерархия-функция» </a:t>
            </a:r>
            <a:r>
              <a:rPr lang="ru-RU" sz="2400" dirty="0"/>
              <a:t>на</a:t>
            </a:r>
            <a:r>
              <a:rPr lang="ru-RU" sz="2400" dirty="0">
                <a:solidFill>
                  <a:srgbClr val="00FF00"/>
                </a:solidFill>
              </a:rPr>
              <a:t>  «сеть-сервис» </a:t>
            </a: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/>
              <a:t>Возможность </a:t>
            </a:r>
            <a:r>
              <a:rPr lang="ru-RU" sz="2400" dirty="0">
                <a:solidFill>
                  <a:srgbClr val="00FF00"/>
                </a:solidFill>
              </a:rPr>
              <a:t>легкой и быстрой координации </a:t>
            </a:r>
            <a:r>
              <a:rPr lang="ru-RU" sz="2400" dirty="0"/>
              <a:t>действий  больших групп людей</a:t>
            </a: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/>
              <a:t>Рост аспектов сбора </a:t>
            </a:r>
            <a:r>
              <a:rPr lang="ru-RU" sz="2400" dirty="0">
                <a:solidFill>
                  <a:srgbClr val="00FF00"/>
                </a:solidFill>
              </a:rPr>
              <a:t>персональных данных</a:t>
            </a: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FF00"/>
                </a:solidFill>
              </a:rPr>
              <a:t>Массовая роботизация</a:t>
            </a:r>
            <a:r>
              <a:rPr lang="ru-RU" sz="2400" dirty="0"/>
              <a:t> не только рутинных профессий</a:t>
            </a:r>
            <a:endParaRPr lang="ru-RU" sz="2400" dirty="0">
              <a:solidFill>
                <a:srgbClr val="00FF00"/>
              </a:solidFill>
            </a:endParaRP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FF00"/>
                </a:solidFill>
              </a:rPr>
              <a:t>Политизация действий </a:t>
            </a:r>
            <a:r>
              <a:rPr lang="ru-RU" sz="2400" dirty="0"/>
              <a:t>владельцев цифровых платформ </a:t>
            </a:r>
            <a:r>
              <a:rPr lang="en-US" sz="2400" dirty="0"/>
              <a:t>FAANG</a:t>
            </a:r>
            <a:endParaRPr lang="ru-RU" sz="2400" dirty="0"/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FF00"/>
                </a:solidFill>
              </a:rPr>
              <a:t>Разрушение инвестиционных планов </a:t>
            </a:r>
            <a:r>
              <a:rPr lang="ru-RU" sz="2400" dirty="0"/>
              <a:t>традиционных (нецифровых) капиталистов</a:t>
            </a: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endParaRPr lang="ru-RU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D591D9-93EE-4391-A9FD-1CDD7BDF556B}"/>
              </a:ext>
            </a:extLst>
          </p:cNvPr>
          <p:cNvSpPr txBox="1"/>
          <p:nvPr/>
        </p:nvSpPr>
        <p:spPr>
          <a:xfrm>
            <a:off x="424543" y="5975658"/>
            <a:ext cx="1199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ru-RU" i="1" dirty="0"/>
              <a:t>Мы по-другому не только производим, мы иначе отдыхаем, иначе покупаем, иначе общаемся</a:t>
            </a:r>
          </a:p>
        </p:txBody>
      </p:sp>
    </p:spTree>
    <p:extLst>
      <p:ext uri="{BB962C8B-B14F-4D97-AF65-F5344CB8AC3E}">
        <p14:creationId xmlns:p14="http://schemas.microsoft.com/office/powerpoint/2010/main" val="758119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D20EE-6E65-408B-9678-95B0DEFF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1049000" cy="1293028"/>
          </a:xfrm>
        </p:spPr>
        <p:txBody>
          <a:bodyPr>
            <a:normAutofit/>
          </a:bodyPr>
          <a:lstStyle/>
          <a:p>
            <a:r>
              <a:rPr lang="ru-RU" sz="3600" dirty="0"/>
              <a:t>цифровая трансформация будет нарастать и выталкивать человека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030969-A815-487C-92C4-512BD85AF130}"/>
              </a:ext>
            </a:extLst>
          </p:cNvPr>
          <p:cNvSpPr txBox="1"/>
          <p:nvPr/>
        </p:nvSpPr>
        <p:spPr>
          <a:xfrm>
            <a:off x="1206940" y="1579064"/>
            <a:ext cx="9970046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rgbClr val="00FF00"/>
                </a:solidFill>
              </a:rPr>
              <a:t>Утрата человеком монополии </a:t>
            </a:r>
            <a:r>
              <a:rPr lang="ru-RU" sz="2800" dirty="0"/>
              <a:t>на принятие решения</a:t>
            </a:r>
          </a:p>
          <a:p>
            <a:pPr marL="571500" indent="-5715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/>
              <a:t>Биометрическая  идентификация личности </a:t>
            </a:r>
            <a:r>
              <a:rPr lang="ru-RU" sz="2800" dirty="0">
                <a:solidFill>
                  <a:srgbClr val="00FF00"/>
                </a:solidFill>
              </a:rPr>
              <a:t>без согласия человека</a:t>
            </a:r>
            <a:r>
              <a:rPr lang="ru-RU" sz="2800" dirty="0"/>
              <a:t> </a:t>
            </a:r>
          </a:p>
          <a:p>
            <a:pPr marL="571500" indent="-5715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/>
              <a:t>Развитие моделей в нейронных сетях </a:t>
            </a:r>
            <a:r>
              <a:rPr lang="ru-RU" sz="2800" dirty="0">
                <a:solidFill>
                  <a:srgbClr val="00FF00"/>
                </a:solidFill>
              </a:rPr>
              <a:t>без контроля человеком</a:t>
            </a:r>
          </a:p>
          <a:p>
            <a:pPr marL="571500" indent="-571500">
              <a:spcBef>
                <a:spcPts val="1200"/>
              </a:spcBef>
              <a:buClr>
                <a:srgbClr val="00FF00"/>
              </a:buClr>
              <a:buSzPct val="200000"/>
              <a:buFont typeface="Wingdings" panose="05000000000000000000" pitchFamily="2" charset="2"/>
              <a:buChar char="§"/>
            </a:pPr>
            <a:r>
              <a:rPr lang="ru-RU" sz="2800" dirty="0"/>
              <a:t>Новые профессии </a:t>
            </a:r>
            <a:r>
              <a:rPr lang="ru-RU" sz="2800" dirty="0">
                <a:solidFill>
                  <a:srgbClr val="00FF00"/>
                </a:solidFill>
              </a:rPr>
              <a:t>обслуживания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00FF00"/>
                </a:solidFill>
              </a:rPr>
              <a:t>искусственного интеллекта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711540-531E-49BC-AAAF-E55FBA2C79AC}"/>
              </a:ext>
            </a:extLst>
          </p:cNvPr>
          <p:cNvSpPr txBox="1"/>
          <p:nvPr/>
        </p:nvSpPr>
        <p:spPr>
          <a:xfrm>
            <a:off x="936171" y="5866195"/>
            <a:ext cx="103196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i="1" dirty="0"/>
              <a:t>Применение искусственного интеллекта значительно шире наших ожиданий</a:t>
            </a:r>
          </a:p>
        </p:txBody>
      </p:sp>
    </p:spTree>
    <p:extLst>
      <p:ext uri="{BB962C8B-B14F-4D97-AF65-F5344CB8AC3E}">
        <p14:creationId xmlns:p14="http://schemas.microsoft.com/office/powerpoint/2010/main" val="327175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F802BCE9-EAAF-40CF-BB2E-39056C561AAA}"/>
              </a:ext>
            </a:extLst>
          </p:cNvPr>
          <p:cNvSpPr/>
          <p:nvPr/>
        </p:nvSpPr>
        <p:spPr>
          <a:xfrm>
            <a:off x="1113033" y="909929"/>
            <a:ext cx="9965933" cy="5312841"/>
          </a:xfrm>
          <a:prstGeom prst="roundRect">
            <a:avLst>
              <a:gd name="adj" fmla="val 11446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07E6F0-A10B-48A7-9CE2-015423B00029}"/>
              </a:ext>
            </a:extLst>
          </p:cNvPr>
          <p:cNvSpPr txBox="1"/>
          <p:nvPr/>
        </p:nvSpPr>
        <p:spPr>
          <a:xfrm>
            <a:off x="9515224" y="2916328"/>
            <a:ext cx="14881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/>
              <a:t>IT</a:t>
            </a:r>
            <a:endParaRPr lang="ru-RU" b="1" dirty="0"/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FB2B52D8-F05B-41CB-8824-1BD4A85F5CA7}"/>
              </a:ext>
            </a:extLst>
          </p:cNvPr>
          <p:cNvSpPr/>
          <p:nvPr/>
        </p:nvSpPr>
        <p:spPr>
          <a:xfrm>
            <a:off x="1306044" y="1268788"/>
            <a:ext cx="7903944" cy="4700497"/>
          </a:xfrm>
          <a:prstGeom prst="roundRect">
            <a:avLst>
              <a:gd name="adj" fmla="val 7996"/>
            </a:avLst>
          </a:prstGeom>
          <a:solidFill>
            <a:schemeClr val="accent2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D78AEA4-A8C9-4E76-A756-B3ABD7DE8A57}"/>
              </a:ext>
            </a:extLst>
          </p:cNvPr>
          <p:cNvSpPr/>
          <p:nvPr/>
        </p:nvSpPr>
        <p:spPr>
          <a:xfrm>
            <a:off x="3776997" y="3879006"/>
            <a:ext cx="5377975" cy="1235359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699FAAB6-9936-4581-8473-B91AC517B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740412" y="2725105"/>
            <a:ext cx="1609658" cy="1609658"/>
          </a:xfrm>
          <a:prstGeom prst="rect">
            <a:avLst/>
          </a:prstGeom>
        </p:spPr>
      </p:pic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AEDE5BFF-93EB-4D1F-B8E4-82733D99F0E4}"/>
              </a:ext>
            </a:extLst>
          </p:cNvPr>
          <p:cNvSpPr/>
          <p:nvPr/>
        </p:nvSpPr>
        <p:spPr>
          <a:xfrm>
            <a:off x="1396971" y="2005670"/>
            <a:ext cx="2629857" cy="3108695"/>
          </a:xfrm>
          <a:prstGeom prst="roundRect">
            <a:avLst>
              <a:gd name="adj" fmla="val 10024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5ED7B-DC33-4A27-BDF4-7AAF91E5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968" y="-25702"/>
            <a:ext cx="9746864" cy="1009984"/>
          </a:xfrm>
        </p:spPr>
        <p:txBody>
          <a:bodyPr>
            <a:normAutofit/>
          </a:bodyPr>
          <a:lstStyle/>
          <a:p>
            <a:r>
              <a:rPr lang="ru-RU" sz="3200" dirty="0"/>
              <a:t>Новый масштабный игрок - ИТ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1B7E4AEC-F746-4105-86CE-8AD04B6E5CB4}"/>
              </a:ext>
            </a:extLst>
          </p:cNvPr>
          <p:cNvSpPr/>
          <p:nvPr/>
        </p:nvSpPr>
        <p:spPr>
          <a:xfrm>
            <a:off x="1935129" y="2712798"/>
            <a:ext cx="1596829" cy="159682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НИР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0A8843-820E-4774-83F1-03E169306EA4}"/>
              </a:ext>
            </a:extLst>
          </p:cNvPr>
          <p:cNvSpPr txBox="1"/>
          <p:nvPr/>
        </p:nvSpPr>
        <p:spPr>
          <a:xfrm>
            <a:off x="5139937" y="4253581"/>
            <a:ext cx="2256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Промышленный шпионаж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AEDE74-77AF-476D-96F0-18054113976C}"/>
              </a:ext>
            </a:extLst>
          </p:cNvPr>
          <p:cNvSpPr txBox="1"/>
          <p:nvPr/>
        </p:nvSpPr>
        <p:spPr>
          <a:xfrm>
            <a:off x="4218459" y="5173313"/>
            <a:ext cx="510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Перенос правовых основ производства на интеллектуальную деятельность</a:t>
            </a:r>
          </a:p>
        </p:txBody>
      </p:sp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ABD67B4B-5DB0-4AB3-8575-983C61718A0C}"/>
              </a:ext>
            </a:extLst>
          </p:cNvPr>
          <p:cNvSpPr/>
          <p:nvPr/>
        </p:nvSpPr>
        <p:spPr>
          <a:xfrm>
            <a:off x="4032996" y="2489970"/>
            <a:ext cx="1117618" cy="690891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РИД</a:t>
            </a: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A8DEF363-9A2B-4076-93BD-EB87E5BDBE07}"/>
              </a:ext>
            </a:extLst>
          </p:cNvPr>
          <p:cNvSpPr/>
          <p:nvPr/>
        </p:nvSpPr>
        <p:spPr>
          <a:xfrm>
            <a:off x="4047597" y="4263815"/>
            <a:ext cx="1117618" cy="690891"/>
          </a:xfrm>
          <a:prstGeom prst="rightArrow">
            <a:avLst/>
          </a:prstGeom>
          <a:solidFill>
            <a:schemeClr val="tx1">
              <a:lumMod val="6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РИД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121AFC-992E-4EF6-AA04-F4CB9901A54E}"/>
              </a:ext>
            </a:extLst>
          </p:cNvPr>
          <p:cNvSpPr txBox="1"/>
          <p:nvPr/>
        </p:nvSpPr>
        <p:spPr>
          <a:xfrm>
            <a:off x="6569303" y="1093297"/>
            <a:ext cx="195329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Производство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679DD9-200E-4A3C-B0A1-6FEFC2FB4B08}"/>
              </a:ext>
            </a:extLst>
          </p:cNvPr>
          <p:cNvSpPr txBox="1"/>
          <p:nvPr/>
        </p:nvSpPr>
        <p:spPr>
          <a:xfrm>
            <a:off x="1666922" y="1856655"/>
            <a:ext cx="20498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pPr algn="ctr"/>
            <a:r>
              <a:rPr lang="ru-RU" dirty="0"/>
              <a:t>Исследования </a:t>
            </a:r>
          </a:p>
        </p:txBody>
      </p:sp>
      <p:sp>
        <p:nvSpPr>
          <p:cNvPr id="12" name="Стрелка: изогнутая 11">
            <a:extLst>
              <a:ext uri="{FF2B5EF4-FFF2-40B4-BE49-F238E27FC236}">
                <a16:creationId xmlns:a16="http://schemas.microsoft.com/office/drawing/2014/main" id="{8431C1A7-50E0-4F3D-8129-F65EC86FA6CC}"/>
              </a:ext>
            </a:extLst>
          </p:cNvPr>
          <p:cNvSpPr/>
          <p:nvPr/>
        </p:nvSpPr>
        <p:spPr>
          <a:xfrm rot="16200000">
            <a:off x="2549186" y="4020643"/>
            <a:ext cx="895849" cy="2241292"/>
          </a:xfrm>
          <a:prstGeom prst="ben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07E3E214-55D9-4756-9308-9F71CAFA0529}"/>
              </a:ext>
            </a:extLst>
          </p:cNvPr>
          <p:cNvSpPr/>
          <p:nvPr/>
        </p:nvSpPr>
        <p:spPr>
          <a:xfrm>
            <a:off x="6768560" y="2014554"/>
            <a:ext cx="450198" cy="46577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9C1A96-3B89-4B03-83AF-3C745B6A11D7}"/>
              </a:ext>
            </a:extLst>
          </p:cNvPr>
          <p:cNvSpPr txBox="1"/>
          <p:nvPr/>
        </p:nvSpPr>
        <p:spPr>
          <a:xfrm>
            <a:off x="7287186" y="2005670"/>
            <a:ext cx="2056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Промышленные операции с РИД</a:t>
            </a:r>
          </a:p>
        </p:txBody>
      </p:sp>
    </p:spTree>
    <p:extLst>
      <p:ext uri="{BB962C8B-B14F-4D97-AF65-F5344CB8AC3E}">
        <p14:creationId xmlns:p14="http://schemas.microsoft.com/office/powerpoint/2010/main" val="1815818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A7AA42E-7305-45A2-BD83-3327B79210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5800" y="451975"/>
            <a:ext cx="9578083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/>
              <a:t>СТРАТЕГИ КАПИТАЛИЗМА как будто-то не замечают роли </a:t>
            </a:r>
            <a:r>
              <a:rPr lang="ru-RU" sz="4800" dirty="0" err="1"/>
              <a:t>ит</a:t>
            </a:r>
            <a:r>
              <a:rPr lang="ru-RU" sz="4800" dirty="0"/>
              <a:t>, оставляющей человеку исключительно творческую деятельность, и строят индустрию 4.0</a:t>
            </a:r>
          </a:p>
        </p:txBody>
      </p:sp>
    </p:spTree>
    <p:extLst>
      <p:ext uri="{BB962C8B-B14F-4D97-AF65-F5344CB8AC3E}">
        <p14:creationId xmlns:p14="http://schemas.microsoft.com/office/powerpoint/2010/main" val="3391910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E68D8D39-DEB4-4631-9107-02D6C247D18C}"/>
              </a:ext>
            </a:extLst>
          </p:cNvPr>
          <p:cNvSpPr txBox="1"/>
          <p:nvPr/>
        </p:nvSpPr>
        <p:spPr>
          <a:xfrm>
            <a:off x="8081061" y="3927923"/>
            <a:ext cx="3078680" cy="369332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C1DC9-82F5-4B5A-9B06-D351A3BF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40134"/>
            <a:ext cx="11691259" cy="646331"/>
          </a:xfrm>
        </p:spPr>
        <p:txBody>
          <a:bodyPr>
            <a:noAutofit/>
          </a:bodyPr>
          <a:lstStyle/>
          <a:p>
            <a:br>
              <a:rPr lang="ru-RU" sz="3200" dirty="0"/>
            </a:br>
            <a:r>
              <a:rPr lang="ru-RU" sz="3200" dirty="0"/>
              <a:t>«рельсы» исторического материализма устарели </a:t>
            </a:r>
          </a:p>
        </p:txBody>
      </p:sp>
      <p:sp>
        <p:nvSpPr>
          <p:cNvPr id="4" name="Стрелка: вверх-вниз 3">
            <a:extLst>
              <a:ext uri="{FF2B5EF4-FFF2-40B4-BE49-F238E27FC236}">
                <a16:creationId xmlns:a16="http://schemas.microsoft.com/office/drawing/2014/main" id="{AA6EDA92-8E39-473B-BCCF-5E87B433CC65}"/>
              </a:ext>
            </a:extLst>
          </p:cNvPr>
          <p:cNvSpPr/>
          <p:nvPr/>
        </p:nvSpPr>
        <p:spPr>
          <a:xfrm>
            <a:off x="3579274" y="1928071"/>
            <a:ext cx="831675" cy="2003493"/>
          </a:xfrm>
          <a:prstGeom prst="upDownArrow">
            <a:avLst>
              <a:gd name="adj1" fmla="val 50000"/>
              <a:gd name="adj2" fmla="val 2615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ECD0B-2014-46B3-BB02-0C178DAD9401}"/>
              </a:ext>
            </a:extLst>
          </p:cNvPr>
          <p:cNvSpPr txBox="1"/>
          <p:nvPr/>
        </p:nvSpPr>
        <p:spPr>
          <a:xfrm>
            <a:off x="3328683" y="3939087"/>
            <a:ext cx="4752378" cy="37420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ru-RU" dirty="0"/>
              <a:t>Собственник средств производства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5AFB08-F568-43BF-A8CF-1A03F6E5F839}"/>
              </a:ext>
            </a:extLst>
          </p:cNvPr>
          <p:cNvSpPr txBox="1"/>
          <p:nvPr/>
        </p:nvSpPr>
        <p:spPr>
          <a:xfrm>
            <a:off x="3250507" y="1538191"/>
            <a:ext cx="4752378" cy="369332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ru-RU" dirty="0"/>
              <a:t>П</a:t>
            </a:r>
            <a:r>
              <a:rPr lang="ru-RU" sz="1800" dirty="0"/>
              <a:t>роизводительные силы 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5888C7-494F-42C6-B4D7-7F4FCE6DEBEA}"/>
              </a:ext>
            </a:extLst>
          </p:cNvPr>
          <p:cNvSpPr txBox="1"/>
          <p:nvPr/>
        </p:nvSpPr>
        <p:spPr>
          <a:xfrm>
            <a:off x="879737" y="2600139"/>
            <a:ext cx="253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800" dirty="0"/>
              <a:t>Производственные отношения </a:t>
            </a:r>
            <a:endParaRPr lang="ru-RU" dirty="0"/>
          </a:p>
        </p:txBody>
      </p:sp>
      <p:sp>
        <p:nvSpPr>
          <p:cNvPr id="23" name="Стрелка: вверх-вниз 22">
            <a:extLst>
              <a:ext uri="{FF2B5EF4-FFF2-40B4-BE49-F238E27FC236}">
                <a16:creationId xmlns:a16="http://schemas.microsoft.com/office/drawing/2014/main" id="{2F1C8856-707A-4CE9-9AA0-BB55EB7FAECB}"/>
              </a:ext>
            </a:extLst>
          </p:cNvPr>
          <p:cNvSpPr/>
          <p:nvPr/>
        </p:nvSpPr>
        <p:spPr>
          <a:xfrm>
            <a:off x="6648507" y="1915046"/>
            <a:ext cx="831675" cy="2044589"/>
          </a:xfrm>
          <a:prstGeom prst="upDownArrow">
            <a:avLst>
              <a:gd name="adj1" fmla="val 50000"/>
              <a:gd name="adj2" fmla="val 2615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вверх-вниз 24">
            <a:extLst>
              <a:ext uri="{FF2B5EF4-FFF2-40B4-BE49-F238E27FC236}">
                <a16:creationId xmlns:a16="http://schemas.microsoft.com/office/drawing/2014/main" id="{34D7F1E0-1C3A-412D-9CB8-37A6BB2F910B}"/>
              </a:ext>
            </a:extLst>
          </p:cNvPr>
          <p:cNvSpPr/>
          <p:nvPr/>
        </p:nvSpPr>
        <p:spPr>
          <a:xfrm>
            <a:off x="5061329" y="1915046"/>
            <a:ext cx="831675" cy="2016518"/>
          </a:xfrm>
          <a:prstGeom prst="upDownArrow">
            <a:avLst>
              <a:gd name="adj1" fmla="val 50000"/>
              <a:gd name="adj2" fmla="val 2615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93BDAE-0967-4BDC-AB41-5EE9B40E9E2F}"/>
              </a:ext>
            </a:extLst>
          </p:cNvPr>
          <p:cNvSpPr txBox="1"/>
          <p:nvPr/>
        </p:nvSpPr>
        <p:spPr>
          <a:xfrm>
            <a:off x="8522541" y="2486993"/>
            <a:ext cx="239039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FF00"/>
                </a:solidFill>
              </a:rPr>
              <a:t>«Ошибка» Давоса:</a:t>
            </a:r>
            <a:br>
              <a:rPr lang="ru-RU" dirty="0">
                <a:solidFill>
                  <a:srgbClr val="00FF00"/>
                </a:solidFill>
              </a:rPr>
            </a:br>
            <a:r>
              <a:rPr lang="ru-RU" sz="2000" b="1" dirty="0">
                <a:solidFill>
                  <a:srgbClr val="00FF00"/>
                </a:solidFill>
              </a:rPr>
              <a:t>ИНДУСТРИЯ 4.0</a:t>
            </a:r>
            <a:endParaRPr lang="ru-RU" sz="2400" b="1" dirty="0">
              <a:solidFill>
                <a:srgbClr val="00FF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95572F-BAD9-4D58-9CBF-AFC41DE0177B}"/>
              </a:ext>
            </a:extLst>
          </p:cNvPr>
          <p:cNvSpPr txBox="1"/>
          <p:nvPr/>
        </p:nvSpPr>
        <p:spPr>
          <a:xfrm>
            <a:off x="8002885" y="1538191"/>
            <a:ext cx="3156174" cy="369332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Взрыв: 8 точек 2">
            <a:extLst>
              <a:ext uri="{FF2B5EF4-FFF2-40B4-BE49-F238E27FC236}">
                <a16:creationId xmlns:a16="http://schemas.microsoft.com/office/drawing/2014/main" id="{DE89F3A2-5D13-4836-9408-8665A99A08D0}"/>
              </a:ext>
            </a:extLst>
          </p:cNvPr>
          <p:cNvSpPr/>
          <p:nvPr/>
        </p:nvSpPr>
        <p:spPr>
          <a:xfrm>
            <a:off x="4525459" y="2730809"/>
            <a:ext cx="303616" cy="3036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зрыв: 8 точек 4">
            <a:extLst>
              <a:ext uri="{FF2B5EF4-FFF2-40B4-BE49-F238E27FC236}">
                <a16:creationId xmlns:a16="http://schemas.microsoft.com/office/drawing/2014/main" id="{915FC977-D885-44D7-8405-A707BB119B41}"/>
              </a:ext>
            </a:extLst>
          </p:cNvPr>
          <p:cNvSpPr/>
          <p:nvPr/>
        </p:nvSpPr>
        <p:spPr>
          <a:xfrm>
            <a:off x="6076415" y="2730809"/>
            <a:ext cx="303616" cy="3036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верх-вниз 16">
            <a:extLst>
              <a:ext uri="{FF2B5EF4-FFF2-40B4-BE49-F238E27FC236}">
                <a16:creationId xmlns:a16="http://schemas.microsoft.com/office/drawing/2014/main" id="{79AA7A14-0309-4D75-9EB5-F96D08514033}"/>
              </a:ext>
            </a:extLst>
          </p:cNvPr>
          <p:cNvSpPr/>
          <p:nvPr/>
        </p:nvSpPr>
        <p:spPr>
          <a:xfrm>
            <a:off x="8081061" y="1894498"/>
            <a:ext cx="3202825" cy="2044589"/>
          </a:xfrm>
          <a:prstGeom prst="upDownArrow">
            <a:avLst>
              <a:gd name="adj1" fmla="val 76646"/>
              <a:gd name="adj2" fmla="val 26154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Взрыв: 8 точек 17">
            <a:extLst>
              <a:ext uri="{FF2B5EF4-FFF2-40B4-BE49-F238E27FC236}">
                <a16:creationId xmlns:a16="http://schemas.microsoft.com/office/drawing/2014/main" id="{9B354661-332A-4670-A012-16674B49AF36}"/>
              </a:ext>
            </a:extLst>
          </p:cNvPr>
          <p:cNvSpPr/>
          <p:nvPr/>
        </p:nvSpPr>
        <p:spPr>
          <a:xfrm>
            <a:off x="7660989" y="2730809"/>
            <a:ext cx="303616" cy="3036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CDED5E-1EAD-4A9E-A2E5-381ED2D477E0}"/>
              </a:ext>
            </a:extLst>
          </p:cNvPr>
          <p:cNvSpPr txBox="1"/>
          <p:nvPr/>
        </p:nvSpPr>
        <p:spPr>
          <a:xfrm>
            <a:off x="1305020" y="4886664"/>
            <a:ext cx="61620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/>
              <a:t>Впервые революция не только промышленная, не механистичный инструмент революционных преобразований диктует и дает возможность </a:t>
            </a:r>
            <a:r>
              <a:rPr lang="ru-RU" dirty="0">
                <a:solidFill>
                  <a:srgbClr val="00FF00"/>
                </a:solidFill>
              </a:rPr>
              <a:t>одновременных трансформаций в социальной и правовой сфере</a:t>
            </a:r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A9A1267E-3F53-4701-B653-927841D79C63}"/>
              </a:ext>
            </a:extLst>
          </p:cNvPr>
          <p:cNvGrpSpPr/>
          <p:nvPr/>
        </p:nvGrpSpPr>
        <p:grpSpPr>
          <a:xfrm>
            <a:off x="8136099" y="4722783"/>
            <a:ext cx="3092747" cy="1802096"/>
            <a:chOff x="7812369" y="2509403"/>
            <a:chExt cx="3547932" cy="2067326"/>
          </a:xfrm>
        </p:grpSpPr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B08D87B6-1D5E-4B5E-A886-7283152C6BB5}"/>
                </a:ext>
              </a:extLst>
            </p:cNvPr>
            <p:cNvSpPr/>
            <p:nvPr/>
          </p:nvSpPr>
          <p:spPr>
            <a:xfrm>
              <a:off x="8182764" y="2536753"/>
              <a:ext cx="3156174" cy="603112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40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C1D9A30-D9D8-4698-9FD1-C1D96FDCA453}"/>
                </a:ext>
              </a:extLst>
            </p:cNvPr>
            <p:cNvSpPr txBox="1"/>
            <p:nvPr/>
          </p:nvSpPr>
          <p:spPr>
            <a:xfrm>
              <a:off x="8939048" y="2557706"/>
              <a:ext cx="2288390" cy="5296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1"/>
              </a:lvl1pPr>
            </a:lstStyle>
            <a:p>
              <a:r>
                <a:rPr lang="ru-RU" sz="1200" b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ТРАНСФОРМАЦИЯ СОЦИУМА</a:t>
              </a:r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35570AEA-25C5-477F-A097-46F59C1094A4}"/>
                </a:ext>
              </a:extLst>
            </p:cNvPr>
            <p:cNvSpPr/>
            <p:nvPr/>
          </p:nvSpPr>
          <p:spPr>
            <a:xfrm>
              <a:off x="8204129" y="3231570"/>
              <a:ext cx="3156172" cy="60311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400" dirty="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A3546527-B814-4E14-B080-50CA7C3CA949}"/>
                </a:ext>
              </a:extLst>
            </p:cNvPr>
            <p:cNvSpPr/>
            <p:nvPr/>
          </p:nvSpPr>
          <p:spPr>
            <a:xfrm>
              <a:off x="8182764" y="3938995"/>
              <a:ext cx="3156174" cy="60311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400"/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78D492F7-6457-4C2D-B29F-A6D08907580C}"/>
                </a:ext>
              </a:extLst>
            </p:cNvPr>
            <p:cNvSpPr/>
            <p:nvPr/>
          </p:nvSpPr>
          <p:spPr>
            <a:xfrm>
              <a:off x="8926852" y="3222948"/>
              <a:ext cx="2412081" cy="5296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ТРАНСФОРМАЦИЯ ПРОИЗВОДСТВА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18F2657-61BE-4FD7-89F3-0C5730379E12}"/>
                </a:ext>
              </a:extLst>
            </p:cNvPr>
            <p:cNvSpPr txBox="1"/>
            <p:nvPr/>
          </p:nvSpPr>
          <p:spPr>
            <a:xfrm>
              <a:off x="8910666" y="3963009"/>
              <a:ext cx="2436321" cy="529612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sz="1600" b="1"/>
              </a:lvl1pPr>
            </a:lstStyle>
            <a:p>
              <a:r>
                <a:rPr lang="ru-RU" sz="1200" b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ТРАНСФОРМАЦИЯ ЗАКОНОДАТЕЛЬСТВА</a:t>
              </a:r>
            </a:p>
          </p:txBody>
        </p:sp>
        <p:grpSp>
          <p:nvGrpSpPr>
            <p:cNvPr id="32" name="Группа 31">
              <a:extLst>
                <a:ext uri="{FF2B5EF4-FFF2-40B4-BE49-F238E27FC236}">
                  <a16:creationId xmlns:a16="http://schemas.microsoft.com/office/drawing/2014/main" id="{08AF7F3A-1C51-4ACC-A073-56FF44CB7435}"/>
                </a:ext>
              </a:extLst>
            </p:cNvPr>
            <p:cNvGrpSpPr/>
            <p:nvPr/>
          </p:nvGrpSpPr>
          <p:grpSpPr>
            <a:xfrm>
              <a:off x="7812369" y="2509403"/>
              <a:ext cx="991397" cy="2067326"/>
              <a:chOff x="6799631" y="1368885"/>
              <a:chExt cx="1033950" cy="4318643"/>
            </a:xfrm>
          </p:grpSpPr>
          <p:sp>
            <p:nvSpPr>
              <p:cNvPr id="33" name="Стрелка: вверх 32">
                <a:extLst>
                  <a:ext uri="{FF2B5EF4-FFF2-40B4-BE49-F238E27FC236}">
                    <a16:creationId xmlns:a16="http://schemas.microsoft.com/office/drawing/2014/main" id="{64F95F5D-F2C9-4CC9-82FB-18A5352B838B}"/>
                  </a:ext>
                </a:extLst>
              </p:cNvPr>
              <p:cNvSpPr/>
              <p:nvPr/>
            </p:nvSpPr>
            <p:spPr>
              <a:xfrm rot="5400000">
                <a:off x="7072047" y="1779551"/>
                <a:ext cx="870857" cy="652211"/>
              </a:xfrm>
              <a:prstGeom prst="upArrow">
                <a:avLst/>
              </a:prstGeom>
              <a:solidFill>
                <a:srgbClr val="C0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400" spc="1000"/>
              </a:p>
            </p:txBody>
          </p:sp>
          <p:sp>
            <p:nvSpPr>
              <p:cNvPr id="34" name="Стрелка: вверх 33">
                <a:extLst>
                  <a:ext uri="{FF2B5EF4-FFF2-40B4-BE49-F238E27FC236}">
                    <a16:creationId xmlns:a16="http://schemas.microsoft.com/office/drawing/2014/main" id="{BB30E9CF-0548-4175-A4BC-9329732F4F0B}"/>
                  </a:ext>
                </a:extLst>
              </p:cNvPr>
              <p:cNvSpPr/>
              <p:nvPr/>
            </p:nvSpPr>
            <p:spPr>
              <a:xfrm rot="5400000">
                <a:off x="7072047" y="3256759"/>
                <a:ext cx="870857" cy="652211"/>
              </a:xfrm>
              <a:prstGeom prst="upArrow">
                <a:avLst/>
              </a:prstGeom>
              <a:solidFill>
                <a:srgbClr val="C0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400" spc="1000"/>
              </a:p>
            </p:txBody>
          </p:sp>
          <p:sp>
            <p:nvSpPr>
              <p:cNvPr id="35" name="Стрелка: вверх 34">
                <a:extLst>
                  <a:ext uri="{FF2B5EF4-FFF2-40B4-BE49-F238E27FC236}">
                    <a16:creationId xmlns:a16="http://schemas.microsoft.com/office/drawing/2014/main" id="{8F69DA41-3C48-4708-81D5-7247E86CFE6A}"/>
                  </a:ext>
                </a:extLst>
              </p:cNvPr>
              <p:cNvSpPr/>
              <p:nvPr/>
            </p:nvSpPr>
            <p:spPr>
              <a:xfrm rot="5400000">
                <a:off x="7072046" y="4856320"/>
                <a:ext cx="870858" cy="652211"/>
              </a:xfrm>
              <a:prstGeom prst="upArrow">
                <a:avLst/>
              </a:prstGeom>
              <a:solidFill>
                <a:srgbClr val="C0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400" spc="1000"/>
              </a:p>
            </p:txBody>
          </p: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:a16="http://schemas.microsoft.com/office/drawing/2014/main" id="{B303C4D3-434C-4AC0-A925-67241C0E62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369" y="1864361"/>
                <a:ext cx="0" cy="363113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7B09C3A-51EF-44F7-8B59-53794D32A338}"/>
                  </a:ext>
                </a:extLst>
              </p:cNvPr>
              <p:cNvSpPr txBox="1"/>
              <p:nvPr/>
            </p:nvSpPr>
            <p:spPr>
              <a:xfrm rot="16200000">
                <a:off x="4842835" y="3325681"/>
                <a:ext cx="4318643" cy="405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Синхронизация</a:t>
                </a:r>
                <a:endParaRPr lang="ru-RU" sz="1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6686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239A2B-8604-42D8-BE77-7249EDB6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87" y="340634"/>
            <a:ext cx="11057710" cy="869781"/>
          </a:xfrm>
        </p:spPr>
        <p:txBody>
          <a:bodyPr>
            <a:noAutofit/>
          </a:bodyPr>
          <a:lstStyle/>
          <a:p>
            <a:r>
              <a:rPr lang="ru-RU" sz="3200" dirty="0"/>
              <a:t>Фазы и риски цифровой трансформации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D847D-F646-454D-91C9-96F596C1E4AE}"/>
              </a:ext>
            </a:extLst>
          </p:cNvPr>
          <p:cNvSpPr txBox="1"/>
          <p:nvPr/>
        </p:nvSpPr>
        <p:spPr>
          <a:xfrm>
            <a:off x="564685" y="1524637"/>
            <a:ext cx="76251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000" dirty="0">
                <a:solidFill>
                  <a:srgbClr val="00FF00"/>
                </a:solidFill>
              </a:rPr>
              <a:t>ВУЛЬГАРНАЯ ЦИФРОВИЗАЦИЯ</a:t>
            </a:r>
            <a:r>
              <a:rPr lang="ru-RU" sz="2000" dirty="0"/>
              <a:t> несколько снижает трансакционные издержки, но несет риск утраты устойчивости управления</a:t>
            </a:r>
            <a:r>
              <a:rPr lang="en-US" sz="2000" dirty="0"/>
              <a:t> </a:t>
            </a:r>
            <a:r>
              <a:rPr lang="ru-RU" sz="2000" dirty="0"/>
              <a:t>и утраты доли доходов в пользу агрегатора</a:t>
            </a: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000" dirty="0">
                <a:solidFill>
                  <a:srgbClr val="00FF00"/>
                </a:solidFill>
              </a:rPr>
              <a:t>УБЕРИЗАЦИЯ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00FF00"/>
                </a:solidFill>
              </a:rPr>
              <a:t>КОРПОРАЦИЙ</a:t>
            </a:r>
            <a:r>
              <a:rPr lang="ru-RU" sz="2000" dirty="0"/>
              <a:t> позволяет внедрить сервисно-сетевое обслуживание, автоматическая интерпретация в течение всего жизненного цикла открывает дорогу новым бизнес-моделям и серьезному снижению трансакционных издержек</a:t>
            </a:r>
          </a:p>
          <a:p>
            <a:pPr marL="720725" indent="-720725">
              <a:spcBef>
                <a:spcPts val="1200"/>
              </a:spcBef>
              <a:buClr>
                <a:srgbClr val="00FF00"/>
              </a:buClr>
              <a:buSzPct val="200000"/>
              <a:buFont typeface="+mj-lt"/>
              <a:buAutoNum type="arabicPeriod"/>
            </a:pPr>
            <a:r>
              <a:rPr lang="ru-RU" sz="2000" dirty="0"/>
              <a:t>Грядущая</a:t>
            </a:r>
            <a:r>
              <a:rPr lang="ru-RU" sz="2000" dirty="0">
                <a:solidFill>
                  <a:srgbClr val="00FF00"/>
                </a:solidFill>
              </a:rPr>
              <a:t> ГИПЕРСВЯЗНОСТЬ ДАННЫХ </a:t>
            </a:r>
            <a:r>
              <a:rPr lang="ru-RU" sz="2000" dirty="0"/>
              <a:t>создает абсолютную прозрачность действий и становится средством </a:t>
            </a:r>
            <a:r>
              <a:rPr lang="ru-RU" sz="2000" dirty="0">
                <a:solidFill>
                  <a:srgbClr val="00FF00"/>
                </a:solidFill>
              </a:rPr>
              <a:t>ПРОФИЛАКТИКИ ПРАВОНАРУШЕНИЙ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2B9DC2DB-C2FF-4F6C-8A00-EF6E0AB075C3}"/>
              </a:ext>
            </a:extLst>
          </p:cNvPr>
          <p:cNvGrpSpPr/>
          <p:nvPr/>
        </p:nvGrpSpPr>
        <p:grpSpPr>
          <a:xfrm>
            <a:off x="8301394" y="1849413"/>
            <a:ext cx="3297933" cy="941351"/>
            <a:chOff x="8303878" y="1609138"/>
            <a:chExt cx="3297933" cy="941351"/>
          </a:xfrm>
        </p:grpSpPr>
        <p:sp>
          <p:nvSpPr>
            <p:cNvPr id="4" name="Овал 3">
              <a:extLst>
                <a:ext uri="{FF2B5EF4-FFF2-40B4-BE49-F238E27FC236}">
                  <a16:creationId xmlns:a16="http://schemas.microsoft.com/office/drawing/2014/main" id="{D3530A84-6A57-4BD8-BC05-024C01DF9B00}"/>
                </a:ext>
              </a:extLst>
            </p:cNvPr>
            <p:cNvSpPr/>
            <p:nvPr/>
          </p:nvSpPr>
          <p:spPr>
            <a:xfrm>
              <a:off x="8489588" y="1609138"/>
              <a:ext cx="4572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5D42B9E6-C2B1-4586-8633-C0F430C61C55}"/>
                </a:ext>
              </a:extLst>
            </p:cNvPr>
            <p:cNvSpPr/>
            <p:nvPr/>
          </p:nvSpPr>
          <p:spPr>
            <a:xfrm>
              <a:off x="9797960" y="1609138"/>
              <a:ext cx="4572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extLst>
                <a:ext uri="{FF2B5EF4-FFF2-40B4-BE49-F238E27FC236}">
                  <a16:creationId xmlns:a16="http://schemas.microsoft.com/office/drawing/2014/main" id="{871D45D9-4932-4BE8-AC33-AB01E81B5A54}"/>
                </a:ext>
              </a:extLst>
            </p:cNvPr>
            <p:cNvSpPr/>
            <p:nvPr/>
          </p:nvSpPr>
          <p:spPr>
            <a:xfrm>
              <a:off x="10953935" y="1609138"/>
              <a:ext cx="457200" cy="457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Дуга 5">
              <a:extLst>
                <a:ext uri="{FF2B5EF4-FFF2-40B4-BE49-F238E27FC236}">
                  <a16:creationId xmlns:a16="http://schemas.microsoft.com/office/drawing/2014/main" id="{CB4AAC36-D60B-405F-816E-EB5CDFE79029}"/>
                </a:ext>
              </a:extLst>
            </p:cNvPr>
            <p:cNvSpPr/>
            <p:nvPr/>
          </p:nvSpPr>
          <p:spPr>
            <a:xfrm>
              <a:off x="8303878" y="1657084"/>
              <a:ext cx="828619" cy="457200"/>
            </a:xfrm>
            <a:prstGeom prst="arc">
              <a:avLst>
                <a:gd name="adj1" fmla="val 1750563"/>
                <a:gd name="adj2" fmla="val 8892005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Дуга 27">
              <a:extLst>
                <a:ext uri="{FF2B5EF4-FFF2-40B4-BE49-F238E27FC236}">
                  <a16:creationId xmlns:a16="http://schemas.microsoft.com/office/drawing/2014/main" id="{5B6F3747-B179-4121-825A-651EEFB71D14}"/>
                </a:ext>
              </a:extLst>
            </p:cNvPr>
            <p:cNvSpPr/>
            <p:nvPr/>
          </p:nvSpPr>
          <p:spPr>
            <a:xfrm flipV="1">
              <a:off x="10773192" y="2114284"/>
              <a:ext cx="828619" cy="436205"/>
            </a:xfrm>
            <a:prstGeom prst="arc">
              <a:avLst>
                <a:gd name="adj1" fmla="val 1781986"/>
                <a:gd name="adj2" fmla="val 9098886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87375AD1-5E04-43D8-90C6-DAF1634D39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71791" y="2102142"/>
              <a:ext cx="527222" cy="1214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DDDFAE6E-F102-4BE2-BA75-8B06A99C4015}"/>
              </a:ext>
            </a:extLst>
          </p:cNvPr>
          <p:cNvGrpSpPr/>
          <p:nvPr/>
        </p:nvGrpSpPr>
        <p:grpSpPr>
          <a:xfrm>
            <a:off x="8301394" y="3132760"/>
            <a:ext cx="3190037" cy="592480"/>
            <a:chOff x="8096472" y="2674583"/>
            <a:chExt cx="3912545" cy="804262"/>
          </a:xfrm>
        </p:grpSpPr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7ADC1AE5-E162-4256-B38D-96A48AD767DF}"/>
                </a:ext>
              </a:extLst>
            </p:cNvPr>
            <p:cNvGrpSpPr/>
            <p:nvPr/>
          </p:nvGrpSpPr>
          <p:grpSpPr>
            <a:xfrm>
              <a:off x="8096472" y="2802961"/>
              <a:ext cx="3912545" cy="675884"/>
              <a:chOff x="8351986" y="2642716"/>
              <a:chExt cx="4015574" cy="938684"/>
            </a:xfrm>
          </p:grpSpPr>
          <p:cxnSp>
            <p:nvCxnSpPr>
              <p:cNvPr id="7" name="Соединитель: уступ 6">
                <a:extLst>
                  <a:ext uri="{FF2B5EF4-FFF2-40B4-BE49-F238E27FC236}">
                    <a16:creationId xmlns:a16="http://schemas.microsoft.com/office/drawing/2014/main" id="{9A443856-1E62-456F-920C-E2A576FB6BA4}"/>
                  </a:ext>
                </a:extLst>
              </p:cNvPr>
              <p:cNvCxnSpPr/>
              <p:nvPr/>
            </p:nvCxnSpPr>
            <p:spPr>
              <a:xfrm>
                <a:off x="8351986" y="2667000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Соединитель: уступ 51">
                <a:extLst>
                  <a:ext uri="{FF2B5EF4-FFF2-40B4-BE49-F238E27FC236}">
                    <a16:creationId xmlns:a16="http://schemas.microsoft.com/office/drawing/2014/main" id="{6436C6E1-0896-4DDA-AA28-40CF967F79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983197" y="2667000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Соединитель: уступ 52">
                <a:extLst>
                  <a:ext uri="{FF2B5EF4-FFF2-40B4-BE49-F238E27FC236}">
                    <a16:creationId xmlns:a16="http://schemas.microsoft.com/office/drawing/2014/main" id="{8ADF3F8E-17AA-44AA-8A14-607DA8F03450}"/>
                  </a:ext>
                </a:extLst>
              </p:cNvPr>
              <p:cNvCxnSpPr/>
              <p:nvPr/>
            </p:nvCxnSpPr>
            <p:spPr>
              <a:xfrm>
                <a:off x="9456623" y="2654858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Соединитель: уступ 53">
                <a:extLst>
                  <a:ext uri="{FF2B5EF4-FFF2-40B4-BE49-F238E27FC236}">
                    <a16:creationId xmlns:a16="http://schemas.microsoft.com/office/drawing/2014/main" id="{7A090D19-E0D7-4D57-A95C-85C50690B25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7834" y="2654858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Соединитель: уступ 54">
                <a:extLst>
                  <a:ext uri="{FF2B5EF4-FFF2-40B4-BE49-F238E27FC236}">
                    <a16:creationId xmlns:a16="http://schemas.microsoft.com/office/drawing/2014/main" id="{251DE4DE-D6C6-45C6-ACC9-7C91D3A105C0}"/>
                  </a:ext>
                </a:extLst>
              </p:cNvPr>
              <p:cNvCxnSpPr/>
              <p:nvPr/>
            </p:nvCxnSpPr>
            <p:spPr>
              <a:xfrm>
                <a:off x="10561260" y="2642716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Соединитель: уступ 55">
                <a:extLst>
                  <a:ext uri="{FF2B5EF4-FFF2-40B4-BE49-F238E27FC236}">
                    <a16:creationId xmlns:a16="http://schemas.microsoft.com/office/drawing/2014/main" id="{BE955C3C-BACC-4B73-9410-6DC308D937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453160" y="2642716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Группа 56">
              <a:extLst>
                <a:ext uri="{FF2B5EF4-FFF2-40B4-BE49-F238E27FC236}">
                  <a16:creationId xmlns:a16="http://schemas.microsoft.com/office/drawing/2014/main" id="{20D6A7F5-38DA-4A62-BA19-BA3B7E652CFB}"/>
                </a:ext>
              </a:extLst>
            </p:cNvPr>
            <p:cNvGrpSpPr/>
            <p:nvPr/>
          </p:nvGrpSpPr>
          <p:grpSpPr>
            <a:xfrm flipV="1">
              <a:off x="8258565" y="2674583"/>
              <a:ext cx="3658537" cy="571830"/>
              <a:chOff x="8351986" y="2642716"/>
              <a:chExt cx="3754885" cy="938684"/>
            </a:xfrm>
          </p:grpSpPr>
          <p:cxnSp>
            <p:nvCxnSpPr>
              <p:cNvPr id="58" name="Соединитель: уступ 57">
                <a:extLst>
                  <a:ext uri="{FF2B5EF4-FFF2-40B4-BE49-F238E27FC236}">
                    <a16:creationId xmlns:a16="http://schemas.microsoft.com/office/drawing/2014/main" id="{7D44F5FC-3DBB-4C3F-9439-2FD696ACB2AF}"/>
                  </a:ext>
                </a:extLst>
              </p:cNvPr>
              <p:cNvCxnSpPr/>
              <p:nvPr/>
            </p:nvCxnSpPr>
            <p:spPr>
              <a:xfrm>
                <a:off x="8351986" y="2667000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Соединитель: уступ 58">
                <a:extLst>
                  <a:ext uri="{FF2B5EF4-FFF2-40B4-BE49-F238E27FC236}">
                    <a16:creationId xmlns:a16="http://schemas.microsoft.com/office/drawing/2014/main" id="{4BFA8C41-E6AF-4050-BBFD-4D64679287E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100509" y="2716571"/>
                <a:ext cx="797089" cy="864826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Соединитель: уступ 59">
                <a:extLst>
                  <a:ext uri="{FF2B5EF4-FFF2-40B4-BE49-F238E27FC236}">
                    <a16:creationId xmlns:a16="http://schemas.microsoft.com/office/drawing/2014/main" id="{12872AAE-8D3E-4A6F-AE9C-D08AD88196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10859" y="2694362"/>
                <a:ext cx="760164" cy="874894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Соединитель: уступ 60">
                <a:extLst>
                  <a:ext uri="{FF2B5EF4-FFF2-40B4-BE49-F238E27FC236}">
                    <a16:creationId xmlns:a16="http://schemas.microsoft.com/office/drawing/2014/main" id="{6763B68D-B13A-4812-BFF0-E7352093F2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22661" y="2654857"/>
                <a:ext cx="914400" cy="914401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Соединитель: уступ 61">
                <a:extLst>
                  <a:ext uri="{FF2B5EF4-FFF2-40B4-BE49-F238E27FC236}">
                    <a16:creationId xmlns:a16="http://schemas.microsoft.com/office/drawing/2014/main" id="{DE0705B9-E407-48C6-8107-9B12FCAF677A}"/>
                  </a:ext>
                </a:extLst>
              </p:cNvPr>
              <p:cNvCxnSpPr/>
              <p:nvPr/>
            </p:nvCxnSpPr>
            <p:spPr>
              <a:xfrm>
                <a:off x="10561260" y="2642716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Соединитель: уступ 62">
                <a:extLst>
                  <a:ext uri="{FF2B5EF4-FFF2-40B4-BE49-F238E27FC236}">
                    <a16:creationId xmlns:a16="http://schemas.microsoft.com/office/drawing/2014/main" id="{9B447D21-A15B-4B5E-812C-E170E8583F3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192471" y="2642716"/>
                <a:ext cx="914400" cy="914400"/>
              </a:xfrm>
              <a:prstGeom prst="bentConnector3">
                <a:avLst/>
              </a:prstGeom>
              <a:ln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14D5352-86C9-417B-B1BA-4E6FB71391F0}"/>
              </a:ext>
            </a:extLst>
          </p:cNvPr>
          <p:cNvSpPr/>
          <p:nvPr/>
        </p:nvSpPr>
        <p:spPr>
          <a:xfrm>
            <a:off x="8490792" y="4598014"/>
            <a:ext cx="2921547" cy="1560220"/>
          </a:xfrm>
          <a:prstGeom prst="roundRect">
            <a:avLst/>
          </a:prstGeom>
          <a:pattFill prst="lgConfetti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590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1F2B616EF1FF4438C45F6CA340D9EA5" ma:contentTypeVersion="4" ma:contentTypeDescription="Создание документа." ma:contentTypeScope="" ma:versionID="0116fbeeb713500dd3a36bf20c21b6a8">
  <xsd:schema xmlns:xsd="http://www.w3.org/2001/XMLSchema" xmlns:xs="http://www.w3.org/2001/XMLSchema" xmlns:p="http://schemas.microsoft.com/office/2006/metadata/properties" xmlns:ns3="b9f4657d-0ffb-4f75-a51c-2cf505528df6" targetNamespace="http://schemas.microsoft.com/office/2006/metadata/properties" ma:root="true" ma:fieldsID="2f58a1802e6ab251634ef58e2352054e" ns3:_="">
    <xsd:import namespace="b9f4657d-0ffb-4f75-a51c-2cf505528d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f4657d-0ffb-4f75-a51c-2cf505528d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9F7D78-F15E-4A6D-BD8D-C1761FA76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f4657d-0ffb-4f75-a51c-2cf505528d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63A3D5-56AE-442B-B513-8073C604F0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6DBC4A-7218-4D46-AA2C-5B2A940B3AE7}">
  <ds:schemaRefs>
    <ds:schemaRef ds:uri="http://purl.org/dc/terms/"/>
    <ds:schemaRef ds:uri="b9f4657d-0ffb-4f75-a51c-2cf505528df6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10969</TotalTime>
  <Words>859</Words>
  <Application>Microsoft Office PowerPoint</Application>
  <PresentationFormat>Широкоэкранный</PresentationFormat>
  <Paragraphs>141</Paragraphs>
  <Slides>18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Verdana</vt:lpstr>
      <vt:lpstr>Wingdings</vt:lpstr>
      <vt:lpstr>След самолета</vt:lpstr>
      <vt:lpstr>цифровая трансформация Общественно-экономической формации</vt:lpstr>
      <vt:lpstr>Индустрия подчинила интеллект</vt:lpstr>
      <vt:lpstr>Источники нестабильности общества потребления</vt:lpstr>
      <vt:lpstr>тенденции спровоцированные цифровой трансформацией</vt:lpstr>
      <vt:lpstr>цифровая трансформация будет нарастать и выталкивать человека </vt:lpstr>
      <vt:lpstr>Новый масштабный игрок - ИТ</vt:lpstr>
      <vt:lpstr>СТРАТЕГИ КАПИТАЛИЗМА как будто-то не замечают роли ит, оставляющей человеку исключительно творческую деятельность, и строят индустрию 4.0</vt:lpstr>
      <vt:lpstr> «рельсы» исторического материализма устарели </vt:lpstr>
      <vt:lpstr>Фазы и риски цифровой трансформации</vt:lpstr>
      <vt:lpstr>вершина ЦИФРОВИЗАЦИИ – Гиперсвязность данных</vt:lpstr>
      <vt:lpstr>РФ встроилась в хвост западу</vt:lpstr>
      <vt:lpstr>Ключевые ЗАДАЧИ общественной трансформации</vt:lpstr>
      <vt:lpstr>Три проекта Главной инверсии современности</vt:lpstr>
      <vt:lpstr>Принципы новой общественной формации</vt:lpstr>
      <vt:lpstr>«Приземление» проектов</vt:lpstr>
      <vt:lpstr>Направления Гуманитарных исследований</vt:lpstr>
      <vt:lpstr>Направления технических исследований</vt:lpstr>
      <vt:lpstr>СПАСИБО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Alexander Bashnin</dc:creator>
  <cp:lastModifiedBy>Alexandr Bashnin</cp:lastModifiedBy>
  <cp:revision>204</cp:revision>
  <dcterms:created xsi:type="dcterms:W3CDTF">2021-04-02T15:03:33Z</dcterms:created>
  <dcterms:modified xsi:type="dcterms:W3CDTF">2021-10-29T06:06:19Z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0x010100F1F2B616EF1FF4438C45F6CA340D9EA5</vt:lpwstr>
  </property>
</Properties>
</file>